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7" r:id="rId1"/>
  </p:sldMasterIdLst>
  <p:notesMasterIdLst>
    <p:notesMasterId r:id="rId12"/>
  </p:notesMasterIdLst>
  <p:sldIdLst>
    <p:sldId id="256" r:id="rId2"/>
    <p:sldId id="301" r:id="rId3"/>
    <p:sldId id="293" r:id="rId4"/>
    <p:sldId id="295" r:id="rId5"/>
    <p:sldId id="296" r:id="rId6"/>
    <p:sldId id="297" r:id="rId7"/>
    <p:sldId id="298" r:id="rId8"/>
    <p:sldId id="300" r:id="rId9"/>
    <p:sldId id="302" r:id="rId10"/>
    <p:sldId id="29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1" autoAdjust="0"/>
    <p:restoredTop sz="94660"/>
  </p:normalViewPr>
  <p:slideViewPr>
    <p:cSldViewPr snapToGrid="0">
      <p:cViewPr varScale="1">
        <p:scale>
          <a:sx n="94" d="100"/>
          <a:sy n="94" d="100"/>
        </p:scale>
        <p:origin x="3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825F4-3968-4C4D-9C12-B54F22907276}" type="datetimeFigureOut">
              <a:rPr lang="en-US" smtClean="0"/>
              <a:t>9/1/2026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936B7-4F70-4DFC-B4FF-92640713D369}" type="slidenum">
              <a:rPr lang="en-US" smtClean="0"/>
              <a:t>‹#›</a:t>
            </a:fld>
            <a:endParaRPr lang="en-US" dirty="0"/>
          </a:p>
        </p:txBody>
      </p:sp>
    </p:spTree>
    <p:extLst>
      <p:ext uri="{BB962C8B-B14F-4D97-AF65-F5344CB8AC3E}">
        <p14:creationId xmlns:p14="http://schemas.microsoft.com/office/powerpoint/2010/main" val="1138861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184AD9-4EAC-40CF-8DD8-ADB2E8A71913}"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837069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8250895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0C202A-E0A1-4689-9621-65382DFF512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427285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FF01A6-7F6D-4BDD-88F4-E27AE363743A}" type="datetime1">
              <a:rPr lang="en-US" smtClean="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6086895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FF01A6-7F6D-4BDD-88F4-E27AE363743A}" type="datetime1">
              <a:rPr lang="en-US" smtClean="0"/>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13827798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B0B9964-8F03-41A2-A975-C7EEF06F253D}" type="datetime1">
              <a:rPr lang="en-US" smtClean="0"/>
              <a:t>9/1/2026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46794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C653CA4-C009-4A4C-9255-9835B87BA9C6}" type="datetime1">
              <a:rPr lang="en-US" smtClean="0"/>
              <a:t>9/1/2026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90712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87659744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135F0C-6088-4E7E-BF24-D1C1C1B8E95C}" type="datetime1">
              <a:rPr lang="en-US" smtClean="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44843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FF01A6-7F6D-4BDD-88F4-E27AE363743A}" type="datetime1">
              <a:rPr lang="en-US" smtClean="0"/>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31822650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61036280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1103363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8080211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95757857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8056050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32635532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F01A6-7F6D-4BDD-88F4-E27AE363743A}" type="datetime1">
              <a:rPr lang="en-US" smtClean="0"/>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4368627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5FF01A6-7F6D-4BDD-88F4-E27AE363743A}" type="datetime1">
              <a:rPr lang="en-US" smtClean="0"/>
              <a:t>9/1/2026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90494E8-B5CD-4287-AB82-030F2B9CF68E}" type="slidenum">
              <a:rPr lang="en-US" smtClean="0"/>
              <a:t>‹#›</a:t>
            </a:fld>
            <a:endParaRPr lang="en-US" dirty="0"/>
          </a:p>
        </p:txBody>
      </p:sp>
    </p:spTree>
    <p:extLst>
      <p:ext uri="{BB962C8B-B14F-4D97-AF65-F5344CB8AC3E}">
        <p14:creationId xmlns:p14="http://schemas.microsoft.com/office/powerpoint/2010/main" val="3982102086"/>
      </p:ext>
    </p:extLst>
  </p:cSld>
  <p:clrMap bg1="dk1" tx1="lt1" bg2="dk2" tx2="lt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1" r:id="rId14"/>
    <p:sldLayoutId id="2147484182" r:id="rId15"/>
    <p:sldLayoutId id="2147484183" r:id="rId16"/>
    <p:sldLayoutId id="2147484184"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redlightrobber.com/"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FDEF5CC-D904-BD61-C855-543DA37E94F0}"/>
              </a:ext>
            </a:extLst>
          </p:cNvPr>
          <p:cNvSpPr>
            <a:spLocks noGrp="1"/>
          </p:cNvSpPr>
          <p:nvPr>
            <p:ph type="ctrTitle"/>
          </p:nvPr>
        </p:nvSpPr>
        <p:spPr>
          <a:xfrm>
            <a:off x="819290" y="679572"/>
            <a:ext cx="9770379" cy="3649429"/>
          </a:xfrm>
          <a:noFill/>
        </p:spPr>
        <p:txBody>
          <a:bodyPr>
            <a:normAutofit fontScale="90000"/>
          </a:bodyPr>
          <a:lstStyle/>
          <a:p>
            <a:br>
              <a:rPr lang="en-US" dirty="0"/>
            </a:br>
            <a:r>
              <a:rPr lang="en-US" dirty="0"/>
              <a:t>Introductions &amp;</a:t>
            </a:r>
            <a:br>
              <a:rPr lang="en-US" dirty="0"/>
            </a:br>
            <a:r>
              <a:rPr lang="en-US" dirty="0"/>
              <a:t>Beginner’s Engineering in Red-Light Cameras</a:t>
            </a:r>
          </a:p>
        </p:txBody>
      </p:sp>
      <p:sp>
        <p:nvSpPr>
          <p:cNvPr id="11" name="Subtitle 2">
            <a:extLst>
              <a:ext uri="{FF2B5EF4-FFF2-40B4-BE49-F238E27FC236}">
                <a16:creationId xmlns:a16="http://schemas.microsoft.com/office/drawing/2014/main" id="{2B61B9C4-AA3B-0787-1BFC-7A41CB6907D1}"/>
              </a:ext>
            </a:extLst>
          </p:cNvPr>
          <p:cNvSpPr>
            <a:spLocks noGrp="1"/>
          </p:cNvSpPr>
          <p:nvPr>
            <p:ph type="subTitle" idx="1"/>
          </p:nvPr>
        </p:nvSpPr>
        <p:spPr>
          <a:xfrm>
            <a:off x="819290" y="4788955"/>
            <a:ext cx="8825658" cy="861420"/>
          </a:xfrm>
        </p:spPr>
        <p:txBody>
          <a:bodyPr>
            <a:normAutofit fontScale="70000" lnSpcReduction="20000"/>
          </a:bodyPr>
          <a:lstStyle/>
          <a:p>
            <a:r>
              <a:rPr lang="en-US" dirty="0"/>
              <a:t>Connecticut for responsible Technology, September 1, 2026</a:t>
            </a:r>
          </a:p>
          <a:p>
            <a:r>
              <a:rPr lang="en-US" dirty="0"/>
              <a:t>Brian Ceccarelli, PE</a:t>
            </a:r>
          </a:p>
          <a:p>
            <a:r>
              <a:rPr lang="en-US" dirty="0"/>
              <a:t>brian@ceccarelli-pe.com</a:t>
            </a:r>
          </a:p>
        </p:txBody>
      </p:sp>
      <p:sp>
        <p:nvSpPr>
          <p:cNvPr id="15" name="Slide Number Placeholder 14">
            <a:extLst>
              <a:ext uri="{FF2B5EF4-FFF2-40B4-BE49-F238E27FC236}">
                <a16:creationId xmlns:a16="http://schemas.microsoft.com/office/drawing/2014/main" id="{11977A5B-A098-0B59-49D6-06CBB2225B3D}"/>
              </a:ext>
            </a:extLst>
          </p:cNvPr>
          <p:cNvSpPr>
            <a:spLocks noGrp="1"/>
          </p:cNvSpPr>
          <p:nvPr>
            <p:ph type="sldNum" sz="quarter" idx="12"/>
          </p:nvPr>
        </p:nvSpPr>
        <p:spPr/>
        <p:txBody>
          <a:bodyPr/>
          <a:lstStyle/>
          <a:p>
            <a:fld id="{F90494E8-B5CD-4287-AB82-030F2B9CF68E}" type="slidenum">
              <a:rPr lang="en-US" smtClean="0"/>
              <a:pPr/>
              <a:t>1</a:t>
            </a:fld>
            <a:endParaRPr lang="en-US" dirty="0"/>
          </a:p>
        </p:txBody>
      </p:sp>
      <p:pic>
        <p:nvPicPr>
          <p:cNvPr id="3" name="Picture 2">
            <a:extLst>
              <a:ext uri="{FF2B5EF4-FFF2-40B4-BE49-F238E27FC236}">
                <a16:creationId xmlns:a16="http://schemas.microsoft.com/office/drawing/2014/main" id="{0437F426-B0BD-EB89-7555-E1C899978A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198366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103BC-2D1C-B658-89CE-24D492AF3C00}"/>
              </a:ext>
            </a:extLst>
          </p:cNvPr>
          <p:cNvSpPr>
            <a:spLocks noGrp="1"/>
          </p:cNvSpPr>
          <p:nvPr>
            <p:ph type="sldNum" sz="quarter" idx="12"/>
          </p:nvPr>
        </p:nvSpPr>
        <p:spPr/>
        <p:txBody>
          <a:bodyPr/>
          <a:lstStyle/>
          <a:p>
            <a:fld id="{F90494E8-B5CD-4287-AB82-030F2B9CF68E}" type="slidenum">
              <a:rPr lang="en-US" smtClean="0"/>
              <a:t>2</a:t>
            </a:fld>
            <a:endParaRPr lang="en-US" dirty="0"/>
          </a:p>
        </p:txBody>
      </p:sp>
      <p:pic>
        <p:nvPicPr>
          <p:cNvPr id="6" name="Picture 5">
            <a:extLst>
              <a:ext uri="{FF2B5EF4-FFF2-40B4-BE49-F238E27FC236}">
                <a16:creationId xmlns:a16="http://schemas.microsoft.com/office/drawing/2014/main" id="{0B49DDE1-7498-1673-2FEF-5B73EA115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90" y="0"/>
            <a:ext cx="11659419" cy="6858000"/>
          </a:xfrm>
          <a:prstGeom prst="rect">
            <a:avLst/>
          </a:prstGeom>
        </p:spPr>
      </p:pic>
    </p:spTree>
    <p:extLst>
      <p:ext uri="{BB962C8B-B14F-4D97-AF65-F5344CB8AC3E}">
        <p14:creationId xmlns:p14="http://schemas.microsoft.com/office/powerpoint/2010/main" val="264810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3AF0A-D974-4048-6BDC-33899451B25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E28B9F4-0C2A-9719-D092-7A5A3E414D6A}"/>
              </a:ext>
            </a:extLst>
          </p:cNvPr>
          <p:cNvSpPr>
            <a:spLocks noGrp="1"/>
          </p:cNvSpPr>
          <p:nvPr>
            <p:ph type="title"/>
          </p:nvPr>
        </p:nvSpPr>
        <p:spPr>
          <a:xfrm>
            <a:off x="264160" y="1043522"/>
            <a:ext cx="10718800" cy="5069840"/>
          </a:xfrm>
        </p:spPr>
        <p:txBody>
          <a:bodyPr>
            <a:normAutofit fontScale="90000"/>
          </a:bodyPr>
          <a:lstStyle/>
          <a:p>
            <a:pPr marL="742950" indent="-742950">
              <a:buFont typeface="+mj-lt"/>
              <a:buAutoNum type="arabicPeriod"/>
            </a:pPr>
            <a:br>
              <a:rPr lang="en-US" dirty="0"/>
            </a:br>
            <a:br>
              <a:rPr lang="en-US" dirty="0"/>
            </a:br>
            <a:br>
              <a:rPr lang="en-US" dirty="0"/>
            </a:br>
            <a:br>
              <a:rPr lang="en-US" dirty="0"/>
            </a:br>
            <a:br>
              <a:rPr lang="en-US" dirty="0"/>
            </a:br>
            <a:br>
              <a:rPr lang="en-US" dirty="0"/>
            </a:br>
            <a:r>
              <a:rPr lang="en-US" b="1" dirty="0"/>
              <a:t>Tell me something about you.</a:t>
            </a:r>
            <a:br>
              <a:rPr lang="en-US" dirty="0"/>
            </a:br>
            <a:br>
              <a:rPr lang="en-US" dirty="0"/>
            </a:br>
            <a:r>
              <a:rPr lang="en-US" dirty="0"/>
              <a:t>1. Name</a:t>
            </a:r>
            <a:br>
              <a:rPr lang="en-US" dirty="0"/>
            </a:br>
            <a:r>
              <a:rPr lang="en-US" dirty="0"/>
              <a:t>2. Age</a:t>
            </a:r>
            <a:br>
              <a:rPr lang="en-US" dirty="0"/>
            </a:br>
            <a:r>
              <a:rPr lang="en-US" dirty="0"/>
              <a:t>2. In which city do you live?</a:t>
            </a:r>
            <a:br>
              <a:rPr lang="en-US" dirty="0"/>
            </a:br>
            <a:r>
              <a:rPr lang="en-US" dirty="0"/>
              <a:t>3. What is your profession?</a:t>
            </a:r>
            <a:br>
              <a:rPr lang="en-US" dirty="0"/>
            </a:br>
            <a:r>
              <a:rPr lang="en-US" dirty="0"/>
              <a:t>4. What is your issue with red-light cameras?</a:t>
            </a:r>
            <a:br>
              <a:rPr lang="en-US" dirty="0"/>
            </a:br>
            <a:r>
              <a:rPr lang="en-US" dirty="0"/>
              <a:t>5. What is your issue with speed cameras?</a:t>
            </a:r>
            <a:br>
              <a:rPr lang="en-US" dirty="0"/>
            </a:br>
            <a:r>
              <a:rPr lang="en-US" dirty="0"/>
              <a:t>6. What is your issue with bus stop-arm cameras?</a:t>
            </a:r>
            <a:br>
              <a:rPr lang="en-US" dirty="0"/>
            </a:br>
            <a:endParaRPr lang="en-US" dirty="0"/>
          </a:p>
        </p:txBody>
      </p:sp>
      <p:sp>
        <p:nvSpPr>
          <p:cNvPr id="15" name="Slide Number Placeholder 14">
            <a:extLst>
              <a:ext uri="{FF2B5EF4-FFF2-40B4-BE49-F238E27FC236}">
                <a16:creationId xmlns:a16="http://schemas.microsoft.com/office/drawing/2014/main" id="{AC3DD8D8-F4DD-21D8-FC5C-594470375C25}"/>
              </a:ext>
            </a:extLst>
          </p:cNvPr>
          <p:cNvSpPr>
            <a:spLocks noGrp="1"/>
          </p:cNvSpPr>
          <p:nvPr>
            <p:ph type="sldNum" sz="quarter" idx="12"/>
          </p:nvPr>
        </p:nvSpPr>
        <p:spPr/>
        <p:txBody>
          <a:bodyPr/>
          <a:lstStyle/>
          <a:p>
            <a:fld id="{F90494E8-B5CD-4287-AB82-030F2B9CF68E}" type="slidenum">
              <a:rPr lang="en-US" smtClean="0"/>
              <a:pPr/>
              <a:t>3</a:t>
            </a:fld>
            <a:endParaRPr lang="en-US" dirty="0"/>
          </a:p>
        </p:txBody>
      </p:sp>
      <p:pic>
        <p:nvPicPr>
          <p:cNvPr id="3" name="Picture 2">
            <a:extLst>
              <a:ext uri="{FF2B5EF4-FFF2-40B4-BE49-F238E27FC236}">
                <a16:creationId xmlns:a16="http://schemas.microsoft.com/office/drawing/2014/main" id="{D531F7E9-D9E4-541F-C53C-30020EF04F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393454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E7A88-9C1C-7AC4-9F95-FD5E2D1B34C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30EAD73-918B-B470-E23B-48E123F8535F}"/>
              </a:ext>
            </a:extLst>
          </p:cNvPr>
          <p:cNvSpPr>
            <a:spLocks noGrp="1"/>
          </p:cNvSpPr>
          <p:nvPr>
            <p:ph type="title"/>
          </p:nvPr>
        </p:nvSpPr>
        <p:spPr>
          <a:xfrm>
            <a:off x="269240" y="894080"/>
            <a:ext cx="11653520" cy="5069840"/>
          </a:xfrm>
        </p:spPr>
        <p:txBody>
          <a:bodyPr>
            <a:normAutofit fontScale="90000"/>
          </a:bodyPr>
          <a:lstStyle/>
          <a:p>
            <a:pPr marL="742950" indent="-742950">
              <a:buFont typeface="+mj-lt"/>
              <a:buAutoNum type="arabicPeriod"/>
            </a:pPr>
            <a:br>
              <a:rPr lang="en-US" dirty="0"/>
            </a:br>
            <a:br>
              <a:rPr lang="en-US" dirty="0"/>
            </a:br>
            <a:br>
              <a:rPr lang="en-US" dirty="0"/>
            </a:br>
            <a:br>
              <a:rPr lang="en-US" dirty="0"/>
            </a:br>
            <a:br>
              <a:rPr lang="en-US" dirty="0"/>
            </a:br>
            <a:br>
              <a:rPr lang="en-US" dirty="0"/>
            </a:br>
            <a:r>
              <a:rPr lang="en-US" dirty="0"/>
              <a:t>I’ll </a:t>
            </a:r>
            <a:r>
              <a:rPr lang="en-US" b="1" dirty="0"/>
              <a:t>tell you something about me.</a:t>
            </a:r>
            <a:br>
              <a:rPr lang="en-US" dirty="0"/>
            </a:br>
            <a:br>
              <a:rPr lang="en-US" dirty="0"/>
            </a:br>
            <a:r>
              <a:rPr lang="en-US" dirty="0"/>
              <a:t>1. Name:  </a:t>
            </a:r>
            <a:r>
              <a:rPr lang="en-US" i="1" dirty="0">
                <a:solidFill>
                  <a:srgbClr val="FFFF00"/>
                </a:solidFill>
              </a:rPr>
              <a:t>Brian Ceccarelli</a:t>
            </a:r>
            <a:br>
              <a:rPr lang="en-US" dirty="0"/>
            </a:br>
            <a:r>
              <a:rPr lang="en-US" dirty="0"/>
              <a:t>2. Age: </a:t>
            </a:r>
            <a:r>
              <a:rPr lang="en-US" i="1" dirty="0">
                <a:solidFill>
                  <a:srgbClr val="FFFF00"/>
                </a:solidFill>
              </a:rPr>
              <a:t>65</a:t>
            </a:r>
            <a:br>
              <a:rPr lang="en-US" dirty="0"/>
            </a:br>
            <a:r>
              <a:rPr lang="en-US" dirty="0"/>
              <a:t>3. In which city do I live?   </a:t>
            </a:r>
            <a:r>
              <a:rPr lang="en-US" i="1" dirty="0">
                <a:solidFill>
                  <a:srgbClr val="FFFF00"/>
                </a:solidFill>
              </a:rPr>
              <a:t>Apex, North Carolina</a:t>
            </a:r>
            <a:br>
              <a:rPr lang="en-US" i="1" dirty="0"/>
            </a:br>
            <a:r>
              <a:rPr lang="en-US" dirty="0"/>
              <a:t>4. What is my profession?  </a:t>
            </a:r>
            <a:r>
              <a:rPr lang="en-US" i="1" dirty="0">
                <a:solidFill>
                  <a:srgbClr val="FFFF00"/>
                </a:solidFill>
              </a:rPr>
              <a:t>Licensed professional engineer.  Physicist.   Court expert for attorneys in North Carolina, New York, Florida and Georgia</a:t>
            </a:r>
            <a:br>
              <a:rPr lang="en-US" dirty="0"/>
            </a:br>
            <a:endParaRPr lang="en-US" dirty="0"/>
          </a:p>
        </p:txBody>
      </p:sp>
      <p:sp>
        <p:nvSpPr>
          <p:cNvPr id="15" name="Slide Number Placeholder 14">
            <a:extLst>
              <a:ext uri="{FF2B5EF4-FFF2-40B4-BE49-F238E27FC236}">
                <a16:creationId xmlns:a16="http://schemas.microsoft.com/office/drawing/2014/main" id="{67FD9254-5294-BF93-78C3-89B1F515867E}"/>
              </a:ext>
            </a:extLst>
          </p:cNvPr>
          <p:cNvSpPr>
            <a:spLocks noGrp="1"/>
          </p:cNvSpPr>
          <p:nvPr>
            <p:ph type="sldNum" sz="quarter" idx="12"/>
          </p:nvPr>
        </p:nvSpPr>
        <p:spPr/>
        <p:txBody>
          <a:bodyPr/>
          <a:lstStyle/>
          <a:p>
            <a:fld id="{F90494E8-B5CD-4287-AB82-030F2B9CF68E}" type="slidenum">
              <a:rPr lang="en-US" smtClean="0"/>
              <a:pPr/>
              <a:t>4</a:t>
            </a:fld>
            <a:endParaRPr lang="en-US" dirty="0"/>
          </a:p>
        </p:txBody>
      </p:sp>
      <p:pic>
        <p:nvPicPr>
          <p:cNvPr id="3" name="Picture 2">
            <a:extLst>
              <a:ext uri="{FF2B5EF4-FFF2-40B4-BE49-F238E27FC236}">
                <a16:creationId xmlns:a16="http://schemas.microsoft.com/office/drawing/2014/main" id="{2C8E38B3-29F9-AD86-E102-8CB17330B2C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2646399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013AB-C226-5DC6-B380-6E57E9F9FBC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CAF7300-8A6D-6E79-DC30-965B70BBD6D5}"/>
              </a:ext>
            </a:extLst>
          </p:cNvPr>
          <p:cNvSpPr>
            <a:spLocks noGrp="1"/>
          </p:cNvSpPr>
          <p:nvPr>
            <p:ph type="title"/>
          </p:nvPr>
        </p:nvSpPr>
        <p:spPr>
          <a:xfrm>
            <a:off x="94255" y="894080"/>
            <a:ext cx="11389360" cy="5069840"/>
          </a:xfrm>
        </p:spPr>
        <p:txBody>
          <a:bodyPr>
            <a:normAutofit fontScale="90000"/>
          </a:bodyPr>
          <a:lstStyle/>
          <a:p>
            <a:pPr marL="742950" indent="-742950">
              <a:buFont typeface="+mj-lt"/>
              <a:buAutoNum type="arabicPeriod"/>
            </a:pPr>
            <a:br>
              <a:rPr lang="en-US" dirty="0"/>
            </a:br>
            <a:br>
              <a:rPr lang="en-US" dirty="0"/>
            </a:br>
            <a:br>
              <a:rPr lang="en-US" dirty="0"/>
            </a:br>
            <a:br>
              <a:rPr lang="en-US" dirty="0"/>
            </a:br>
            <a:br>
              <a:rPr lang="en-US" dirty="0"/>
            </a:br>
            <a:r>
              <a:rPr lang="en-US" dirty="0"/>
              <a:t>4. What is my issue with red-light cameras?</a:t>
            </a:r>
            <a:br>
              <a:rPr lang="en-US" dirty="0"/>
            </a:br>
            <a:r>
              <a:rPr lang="en-US" i="1" dirty="0">
                <a:solidFill>
                  <a:srgbClr val="FFFF00"/>
                </a:solidFill>
              </a:rPr>
              <a:t>Fraud scheme penalizing drivers for government engineering errors in the math that computes yellow light durations</a:t>
            </a:r>
            <a:br>
              <a:rPr lang="en-US" dirty="0"/>
            </a:br>
            <a:r>
              <a:rPr lang="en-US" dirty="0"/>
              <a:t>5. What is my issue with speed cameras?</a:t>
            </a:r>
            <a:br>
              <a:rPr lang="en-US" dirty="0"/>
            </a:br>
            <a:r>
              <a:rPr lang="en-US" i="1" dirty="0">
                <a:solidFill>
                  <a:srgbClr val="FFFF00"/>
                </a:solidFill>
              </a:rPr>
              <a:t>Fraud scheme penalizing drivers for the gap between the imprecise engineering of speed limits and state traffic enforcement ordinances </a:t>
            </a:r>
            <a:br>
              <a:rPr lang="en-US" dirty="0"/>
            </a:br>
            <a:r>
              <a:rPr lang="en-US" dirty="0"/>
              <a:t>6. What is my issue with bus stop-arm cameras?</a:t>
            </a:r>
            <a:br>
              <a:rPr lang="en-US" dirty="0"/>
            </a:br>
            <a:r>
              <a:rPr lang="en-US" i="1" dirty="0">
                <a:solidFill>
                  <a:srgbClr val="FFFF00"/>
                </a:solidFill>
              </a:rPr>
              <a:t>Fraud scheme penalizing drivers for the engineering mistakes made by school bus drivers when extending the bus’s stop-arm</a:t>
            </a:r>
            <a:endParaRPr lang="en-US" dirty="0"/>
          </a:p>
        </p:txBody>
      </p:sp>
      <p:sp>
        <p:nvSpPr>
          <p:cNvPr id="15" name="Slide Number Placeholder 14">
            <a:extLst>
              <a:ext uri="{FF2B5EF4-FFF2-40B4-BE49-F238E27FC236}">
                <a16:creationId xmlns:a16="http://schemas.microsoft.com/office/drawing/2014/main" id="{8541030F-E63B-A84B-A158-BB8F64B789E8}"/>
              </a:ext>
            </a:extLst>
          </p:cNvPr>
          <p:cNvSpPr>
            <a:spLocks noGrp="1"/>
          </p:cNvSpPr>
          <p:nvPr>
            <p:ph type="sldNum" sz="quarter" idx="12"/>
          </p:nvPr>
        </p:nvSpPr>
        <p:spPr/>
        <p:txBody>
          <a:bodyPr/>
          <a:lstStyle/>
          <a:p>
            <a:fld id="{F90494E8-B5CD-4287-AB82-030F2B9CF68E}" type="slidenum">
              <a:rPr lang="en-US" smtClean="0"/>
              <a:pPr/>
              <a:t>5</a:t>
            </a:fld>
            <a:endParaRPr lang="en-US" dirty="0"/>
          </a:p>
        </p:txBody>
      </p:sp>
      <p:pic>
        <p:nvPicPr>
          <p:cNvPr id="3" name="Picture 2">
            <a:extLst>
              <a:ext uri="{FF2B5EF4-FFF2-40B4-BE49-F238E27FC236}">
                <a16:creationId xmlns:a16="http://schemas.microsoft.com/office/drawing/2014/main" id="{6092099D-00DF-2BEC-9AB5-D89FB48B9F3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3013364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C9DC-D31A-AE92-DD09-3A3D70E132B7}"/>
              </a:ext>
            </a:extLst>
          </p:cNvPr>
          <p:cNvSpPr>
            <a:spLocks noGrp="1"/>
          </p:cNvSpPr>
          <p:nvPr>
            <p:ph type="title"/>
          </p:nvPr>
        </p:nvSpPr>
        <p:spPr>
          <a:xfrm>
            <a:off x="96622" y="111760"/>
            <a:ext cx="5092906" cy="726448"/>
          </a:xfrm>
        </p:spPr>
        <p:txBody>
          <a:bodyPr/>
          <a:lstStyle/>
          <a:p>
            <a:r>
              <a:rPr lang="en-US" dirty="0"/>
              <a:t>The Real Problem</a:t>
            </a:r>
          </a:p>
        </p:txBody>
      </p:sp>
      <p:sp>
        <p:nvSpPr>
          <p:cNvPr id="4" name="Text Placeholder 3">
            <a:extLst>
              <a:ext uri="{FF2B5EF4-FFF2-40B4-BE49-F238E27FC236}">
                <a16:creationId xmlns:a16="http://schemas.microsoft.com/office/drawing/2014/main" id="{712629C1-433F-35B5-6FF0-B0B87D8A0DB7}"/>
              </a:ext>
            </a:extLst>
          </p:cNvPr>
          <p:cNvSpPr>
            <a:spLocks noGrp="1"/>
          </p:cNvSpPr>
          <p:nvPr>
            <p:ph type="body" sz="half" idx="2"/>
          </p:nvPr>
        </p:nvSpPr>
        <p:spPr>
          <a:xfrm>
            <a:off x="96622" y="919488"/>
            <a:ext cx="5379618" cy="5191752"/>
          </a:xfrm>
        </p:spPr>
        <p:txBody>
          <a:bodyPr>
            <a:noAutofit/>
          </a:bodyPr>
          <a:lstStyle/>
          <a:p>
            <a:pPr marL="285750" indent="-285750">
              <a:buFont typeface="Wingdings" panose="05000000000000000000" pitchFamily="2" charset="2"/>
              <a:buChar char="Ø"/>
            </a:pPr>
            <a:r>
              <a:rPr lang="en-US" dirty="0"/>
              <a:t>Photo-enforcement  has problems with due process and precedent of “guilty until proven innocent”.   Don’t worry about these.  </a:t>
            </a:r>
          </a:p>
          <a:p>
            <a:pPr marL="285750" indent="-285750">
              <a:buFont typeface="Wingdings" panose="05000000000000000000" pitchFamily="2" charset="2"/>
              <a:buChar char="Ø"/>
            </a:pPr>
            <a:r>
              <a:rPr lang="en-US" dirty="0"/>
              <a:t>These problems are </a:t>
            </a:r>
            <a:r>
              <a:rPr lang="en-US" dirty="0">
                <a:solidFill>
                  <a:srgbClr val="FFFF00"/>
                </a:solidFill>
              </a:rPr>
              <a:t>distractions</a:t>
            </a:r>
            <a:r>
              <a:rPr lang="en-US" dirty="0"/>
              <a:t>.   Their purpose is to divert people’s time and effort away from attacking the heart of the problem.    The heart is engineering malpractice.   Camera firms’ and governments’ profit from systematic engineering errors and omissions.   They enforce 2 + 2 = 5, but when you experience 2 + 2 = 4, they fine you $65.   Because the public blindly trusts government and knows nothing about engineering, photo-enforcement the perfect scam. </a:t>
            </a:r>
          </a:p>
          <a:p>
            <a:pPr marL="285750" indent="-285750">
              <a:buFont typeface="Wingdings" panose="05000000000000000000" pitchFamily="2" charset="2"/>
              <a:buChar char="Ø"/>
            </a:pPr>
            <a:r>
              <a:rPr lang="en-US" dirty="0"/>
              <a:t>Last week I listened to about 50 residents of Fairfield complain about speed cameras.   Every complaint was an invalid argument. </a:t>
            </a:r>
          </a:p>
          <a:p>
            <a:pPr marL="285750" indent="-285750">
              <a:buFont typeface="Wingdings" panose="05000000000000000000" pitchFamily="2" charset="2"/>
              <a:buChar char="Ø"/>
            </a:pPr>
            <a:r>
              <a:rPr lang="en-US" dirty="0"/>
              <a:t>Legally speaking, all types of photo-enforcement are a </a:t>
            </a:r>
            <a:r>
              <a:rPr lang="en-US" i="1" dirty="0">
                <a:solidFill>
                  <a:srgbClr val="FFFF00"/>
                </a:solidFill>
              </a:rPr>
              <a:t>charlatan fraud scheme</a:t>
            </a:r>
            <a:r>
              <a:rPr lang="en-US" i="1" dirty="0"/>
              <a:t>. </a:t>
            </a:r>
            <a:r>
              <a:rPr lang="en-US" dirty="0"/>
              <a:t>A</a:t>
            </a:r>
            <a:r>
              <a:rPr lang="en-US" i="1" dirty="0"/>
              <a:t> </a:t>
            </a:r>
            <a:r>
              <a:rPr lang="en-US" dirty="0"/>
              <a:t>charlatan is like the old-time medicine show operator who comes into town.   He impersonates a doctor.   He puts on a show which plays on your fears, says a lot of techno-babble to convince you to buy his snake oil.     The snake oil does not help.    The snake oil never treats the real problem.   You keep on buying snake oil.   The doctor makes a fortune selling you snake oil.    In legal speak, snake oil is a </a:t>
            </a:r>
            <a:r>
              <a:rPr lang="en-US" i="1" dirty="0">
                <a:solidFill>
                  <a:srgbClr val="FFFF00"/>
                </a:solidFill>
              </a:rPr>
              <a:t>nostrum</a:t>
            </a:r>
            <a:r>
              <a:rPr lang="en-US" dirty="0"/>
              <a:t>.   </a:t>
            </a:r>
            <a:r>
              <a:rPr lang="en-US" i="1" dirty="0">
                <a:solidFill>
                  <a:srgbClr val="FFFF00"/>
                </a:solidFill>
              </a:rPr>
              <a:t>Cameras </a:t>
            </a:r>
            <a:r>
              <a:rPr lang="en-US" i="1">
                <a:solidFill>
                  <a:srgbClr val="FFFF00"/>
                </a:solidFill>
              </a:rPr>
              <a:t>are nostrums</a:t>
            </a:r>
            <a:r>
              <a:rPr lang="en-US" i="1" dirty="0">
                <a:solidFill>
                  <a:srgbClr val="FFFF00"/>
                </a:solidFill>
              </a:rPr>
              <a:t>.</a:t>
            </a:r>
          </a:p>
        </p:txBody>
      </p:sp>
      <p:sp>
        <p:nvSpPr>
          <p:cNvPr id="5" name="Slide Number Placeholder 4">
            <a:extLst>
              <a:ext uri="{FF2B5EF4-FFF2-40B4-BE49-F238E27FC236}">
                <a16:creationId xmlns:a16="http://schemas.microsoft.com/office/drawing/2014/main" id="{6DC7C2C8-9992-D3D7-C25F-1A438419B368}"/>
              </a:ext>
            </a:extLst>
          </p:cNvPr>
          <p:cNvSpPr>
            <a:spLocks noGrp="1"/>
          </p:cNvSpPr>
          <p:nvPr>
            <p:ph type="sldNum" sz="quarter" idx="12"/>
          </p:nvPr>
        </p:nvSpPr>
        <p:spPr/>
        <p:txBody>
          <a:bodyPr/>
          <a:lstStyle/>
          <a:p>
            <a:fld id="{F90494E8-B5CD-4287-AB82-030F2B9CF68E}" type="slidenum">
              <a:rPr lang="en-US" smtClean="0"/>
              <a:t>6</a:t>
            </a:fld>
            <a:endParaRPr lang="en-US" dirty="0"/>
          </a:p>
        </p:txBody>
      </p:sp>
      <p:pic>
        <p:nvPicPr>
          <p:cNvPr id="11" name="Picture Placeholder 10">
            <a:extLst>
              <a:ext uri="{FF2B5EF4-FFF2-40B4-BE49-F238E27FC236}">
                <a16:creationId xmlns:a16="http://schemas.microsoft.com/office/drawing/2014/main" id="{BBD1A96D-0F7E-C5A3-7104-4D4AA1DE068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59" b="259"/>
          <a:stretch>
            <a:fillRect/>
          </a:stretch>
        </p:blipFill>
        <p:spPr>
          <a:xfrm>
            <a:off x="5562509" y="1539240"/>
            <a:ext cx="6280150" cy="4572000"/>
          </a:xfrm>
        </p:spPr>
      </p:pic>
    </p:spTree>
    <p:extLst>
      <p:ext uri="{BB962C8B-B14F-4D97-AF65-F5344CB8AC3E}">
        <p14:creationId xmlns:p14="http://schemas.microsoft.com/office/powerpoint/2010/main" val="2767478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B0FA8-B26C-906E-CC90-6886F056D187}"/>
              </a:ext>
            </a:extLst>
          </p:cNvPr>
          <p:cNvSpPr>
            <a:spLocks noGrp="1"/>
          </p:cNvSpPr>
          <p:nvPr>
            <p:ph type="title"/>
          </p:nvPr>
        </p:nvSpPr>
        <p:spPr>
          <a:xfrm>
            <a:off x="497840" y="380392"/>
            <a:ext cx="5092906" cy="960727"/>
          </a:xfrm>
        </p:spPr>
        <p:txBody>
          <a:bodyPr>
            <a:normAutofit fontScale="90000"/>
          </a:bodyPr>
          <a:lstStyle/>
          <a:p>
            <a:r>
              <a:rPr lang="en-US" dirty="0"/>
              <a:t>Successful Camera Removals</a:t>
            </a:r>
          </a:p>
        </p:txBody>
      </p:sp>
      <p:sp>
        <p:nvSpPr>
          <p:cNvPr id="4" name="Text Placeholder 3">
            <a:extLst>
              <a:ext uri="{FF2B5EF4-FFF2-40B4-BE49-F238E27FC236}">
                <a16:creationId xmlns:a16="http://schemas.microsoft.com/office/drawing/2014/main" id="{5002FCDB-D133-27B6-65A1-2B222A48619F}"/>
              </a:ext>
            </a:extLst>
          </p:cNvPr>
          <p:cNvSpPr>
            <a:spLocks noGrp="1"/>
          </p:cNvSpPr>
          <p:nvPr>
            <p:ph type="body" sz="half" idx="2"/>
          </p:nvPr>
        </p:nvSpPr>
        <p:spPr>
          <a:xfrm>
            <a:off x="497840" y="1574800"/>
            <a:ext cx="5742093" cy="4775200"/>
          </a:xfrm>
        </p:spPr>
        <p:txBody>
          <a:bodyPr>
            <a:normAutofit lnSpcReduction="10000"/>
          </a:bodyPr>
          <a:lstStyle/>
          <a:p>
            <a:r>
              <a:rPr lang="en-US" dirty="0"/>
              <a:t>1.  With the help of a </a:t>
            </a:r>
            <a:r>
              <a:rPr lang="en-US" dirty="0">
                <a:solidFill>
                  <a:srgbClr val="FFFF00"/>
                </a:solidFill>
              </a:rPr>
              <a:t>state rep and attorney Paul Stam</a:t>
            </a:r>
            <a:r>
              <a:rPr lang="en-US" dirty="0"/>
              <a:t>, and </a:t>
            </a:r>
            <a:r>
              <a:rPr lang="en-US" dirty="0">
                <a:solidFill>
                  <a:srgbClr val="FFFF00"/>
                </a:solidFill>
              </a:rPr>
              <a:t>NCDOT department director Kevin Lacy</a:t>
            </a:r>
            <a:r>
              <a:rPr lang="en-US" dirty="0"/>
              <a:t>, I was able to get rid of all the red-light cameras in North Carolina.</a:t>
            </a:r>
          </a:p>
          <a:p>
            <a:r>
              <a:rPr lang="en-US" dirty="0"/>
              <a:t>2.  Jay Beeber, the director of the National Motorists Association, </a:t>
            </a:r>
            <a:r>
              <a:rPr lang="en-US" dirty="0">
                <a:solidFill>
                  <a:srgbClr val="FFFF00"/>
                </a:solidFill>
              </a:rPr>
              <a:t>simply talked to the Los Angeles City Council </a:t>
            </a:r>
            <a:r>
              <a:rPr lang="en-US" dirty="0"/>
              <a:t>into removing the red-light cameras.   They did.  He made the financial argument that prosecuting red-light camera tickets costs more than the city takes in.  And the driver is fined $500 per ticket in California.   </a:t>
            </a:r>
          </a:p>
          <a:p>
            <a:r>
              <a:rPr lang="en-US" dirty="0"/>
              <a:t>3.  With the help of an </a:t>
            </a:r>
            <a:r>
              <a:rPr lang="en-US" dirty="0">
                <a:solidFill>
                  <a:srgbClr val="FFFF00"/>
                </a:solidFill>
              </a:rPr>
              <a:t>activist</a:t>
            </a:r>
            <a:r>
              <a:rPr lang="en-US" dirty="0"/>
              <a:t> named Stephen Ruth, attorney Dave Raimondo and I were able to get remove of all red-light cameras from Suffolk County, New York.</a:t>
            </a:r>
          </a:p>
          <a:p>
            <a:r>
              <a:rPr lang="en-US" dirty="0"/>
              <a:t>4.  </a:t>
            </a:r>
            <a:r>
              <a:rPr lang="en-US" dirty="0">
                <a:solidFill>
                  <a:srgbClr val="FFFF00"/>
                </a:solidFill>
              </a:rPr>
              <a:t>NJ state senator Declan O’Scanlon </a:t>
            </a:r>
            <a:r>
              <a:rPr lang="en-US" dirty="0"/>
              <a:t>removed all the red-light cameras from New Jersey.    He first checked with me to make sure that red-light cameras made money from NJDOT engineering mistakes.</a:t>
            </a:r>
          </a:p>
          <a:p>
            <a:r>
              <a:rPr lang="en-US" dirty="0"/>
              <a:t>5.  With my help, Patrick &amp; Shirley Miketinac, via a </a:t>
            </a:r>
            <a:r>
              <a:rPr lang="en-US" dirty="0">
                <a:solidFill>
                  <a:srgbClr val="FFFF00"/>
                </a:solidFill>
              </a:rPr>
              <a:t>ballot measure</a:t>
            </a:r>
            <a:r>
              <a:rPr lang="en-US" dirty="0"/>
              <a:t>, removed all the red-light cameras from Brooksville, Florida.</a:t>
            </a:r>
          </a:p>
          <a:p>
            <a:r>
              <a:rPr lang="en-US" dirty="0"/>
              <a:t>6. With my help, city councilman Craig Mount introduced a </a:t>
            </a:r>
            <a:r>
              <a:rPr lang="en-US" dirty="0">
                <a:solidFill>
                  <a:srgbClr val="FFFF00"/>
                </a:solidFill>
              </a:rPr>
              <a:t>ballot measure</a:t>
            </a:r>
            <a:r>
              <a:rPr lang="en-US" dirty="0"/>
              <a:t> to remove red-light cameras from Sierra Vista, Arizona.</a:t>
            </a:r>
          </a:p>
        </p:txBody>
      </p:sp>
      <p:sp>
        <p:nvSpPr>
          <p:cNvPr id="5" name="Slide Number Placeholder 4">
            <a:extLst>
              <a:ext uri="{FF2B5EF4-FFF2-40B4-BE49-F238E27FC236}">
                <a16:creationId xmlns:a16="http://schemas.microsoft.com/office/drawing/2014/main" id="{220F72C9-2C91-17F7-B90A-376E669806DC}"/>
              </a:ext>
            </a:extLst>
          </p:cNvPr>
          <p:cNvSpPr>
            <a:spLocks noGrp="1"/>
          </p:cNvSpPr>
          <p:nvPr>
            <p:ph type="sldNum" sz="quarter" idx="12"/>
          </p:nvPr>
        </p:nvSpPr>
        <p:spPr/>
        <p:txBody>
          <a:bodyPr/>
          <a:lstStyle/>
          <a:p>
            <a:fld id="{F90494E8-B5CD-4287-AB82-030F2B9CF68E}" type="slidenum">
              <a:rPr lang="en-US" smtClean="0"/>
              <a:t>7</a:t>
            </a:fld>
            <a:endParaRPr lang="en-US" dirty="0"/>
          </a:p>
        </p:txBody>
      </p:sp>
      <p:pic>
        <p:nvPicPr>
          <p:cNvPr id="1026" name="Picture 2" descr="Paul Stam - Wikipedia">
            <a:extLst>
              <a:ext uri="{FF2B5EF4-FFF2-40B4-BE49-F238E27FC236}">
                <a16:creationId xmlns:a16="http://schemas.microsoft.com/office/drawing/2014/main" id="{8DD4DE12-3A60-C498-4607-EF7446D4681D}"/>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9622" b="9622"/>
          <a:stretch>
            <a:fillRect/>
          </a:stretch>
        </p:blipFill>
        <p:spPr bwMode="auto">
          <a:xfrm>
            <a:off x="6633102" y="251704"/>
            <a:ext cx="1401763" cy="16605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E0B1CA4-6C2D-5279-82A0-5A4077510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2540" y="2006122"/>
            <a:ext cx="1476551" cy="2314158"/>
          </a:xfrm>
          <a:prstGeom prst="rect">
            <a:avLst/>
          </a:prstGeom>
        </p:spPr>
      </p:pic>
      <p:pic>
        <p:nvPicPr>
          <p:cNvPr id="9" name="Picture 8">
            <a:extLst>
              <a:ext uri="{FF2B5EF4-FFF2-40B4-BE49-F238E27FC236}">
                <a16:creationId xmlns:a16="http://schemas.microsoft.com/office/drawing/2014/main" id="{04F9CB9C-354B-096A-D748-4A3F1B03B3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2209" y="2006122"/>
            <a:ext cx="1579133" cy="2194896"/>
          </a:xfrm>
          <a:prstGeom prst="rect">
            <a:avLst/>
          </a:prstGeom>
        </p:spPr>
      </p:pic>
      <p:pic>
        <p:nvPicPr>
          <p:cNvPr id="11" name="Picture 10">
            <a:extLst>
              <a:ext uri="{FF2B5EF4-FFF2-40B4-BE49-F238E27FC236}">
                <a16:creationId xmlns:a16="http://schemas.microsoft.com/office/drawing/2014/main" id="{42139B81-07AA-F21F-7CC6-EBAA8F44A9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6844" y="4320280"/>
            <a:ext cx="1394039" cy="2029720"/>
          </a:xfrm>
          <a:prstGeom prst="rect">
            <a:avLst/>
          </a:prstGeom>
        </p:spPr>
      </p:pic>
      <p:pic>
        <p:nvPicPr>
          <p:cNvPr id="13" name="Picture 12">
            <a:extLst>
              <a:ext uri="{FF2B5EF4-FFF2-40B4-BE49-F238E27FC236}">
                <a16:creationId xmlns:a16="http://schemas.microsoft.com/office/drawing/2014/main" id="{504BF5E4-FB87-85D0-2196-8D8DA754CD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7794" y="4689424"/>
            <a:ext cx="1702320" cy="1702320"/>
          </a:xfrm>
          <a:prstGeom prst="rect">
            <a:avLst/>
          </a:prstGeom>
        </p:spPr>
      </p:pic>
      <p:pic>
        <p:nvPicPr>
          <p:cNvPr id="15" name="Picture 14">
            <a:extLst>
              <a:ext uri="{FF2B5EF4-FFF2-40B4-BE49-F238E27FC236}">
                <a16:creationId xmlns:a16="http://schemas.microsoft.com/office/drawing/2014/main" id="{F3FF7131-8A4A-1E18-DF31-7BDD29754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6254" y="2252410"/>
            <a:ext cx="1764757" cy="1702320"/>
          </a:xfrm>
          <a:prstGeom prst="rect">
            <a:avLst/>
          </a:prstGeom>
        </p:spPr>
      </p:pic>
      <p:pic>
        <p:nvPicPr>
          <p:cNvPr id="16" name="Picture 8" descr="Profile photo of Kevin Lacy">
            <a:extLst>
              <a:ext uri="{FF2B5EF4-FFF2-40B4-BE49-F238E27FC236}">
                <a16:creationId xmlns:a16="http://schemas.microsoft.com/office/drawing/2014/main" id="{1A1966FB-40EE-AF8B-E531-BD90C5C830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6460" y="292000"/>
            <a:ext cx="1542832" cy="154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732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085A-FAD4-5C8D-04A2-C730221E5B33}"/>
              </a:ext>
            </a:extLst>
          </p:cNvPr>
          <p:cNvSpPr>
            <a:spLocks noGrp="1"/>
          </p:cNvSpPr>
          <p:nvPr>
            <p:ph type="title"/>
          </p:nvPr>
        </p:nvSpPr>
        <p:spPr>
          <a:xfrm>
            <a:off x="753957" y="375313"/>
            <a:ext cx="5092906" cy="858528"/>
          </a:xfrm>
        </p:spPr>
        <p:txBody>
          <a:bodyPr/>
          <a:lstStyle/>
          <a:p>
            <a:r>
              <a:rPr lang="en-US" b="1" dirty="0"/>
              <a:t>Pearls of Wisdom</a:t>
            </a:r>
          </a:p>
        </p:txBody>
      </p:sp>
      <p:pic>
        <p:nvPicPr>
          <p:cNvPr id="7" name="Picture Placeholder 6">
            <a:extLst>
              <a:ext uri="{FF2B5EF4-FFF2-40B4-BE49-F238E27FC236}">
                <a16:creationId xmlns:a16="http://schemas.microsoft.com/office/drawing/2014/main" id="{1E361DC6-E3CE-2D11-4485-C2C351AA50F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6655" r="26655"/>
          <a:stretch>
            <a:fillRect/>
          </a:stretch>
        </p:blipFill>
        <p:spPr>
          <a:xfrm>
            <a:off x="7990339" y="1656080"/>
            <a:ext cx="3200400" cy="4572000"/>
          </a:xfrm>
        </p:spPr>
      </p:pic>
      <p:sp>
        <p:nvSpPr>
          <p:cNvPr id="4" name="Text Placeholder 3">
            <a:extLst>
              <a:ext uri="{FF2B5EF4-FFF2-40B4-BE49-F238E27FC236}">
                <a16:creationId xmlns:a16="http://schemas.microsoft.com/office/drawing/2014/main" id="{251A73E3-AC63-E28D-93AF-C77248E6389F}"/>
              </a:ext>
            </a:extLst>
          </p:cNvPr>
          <p:cNvSpPr>
            <a:spLocks noGrp="1"/>
          </p:cNvSpPr>
          <p:nvPr>
            <p:ph type="body" sz="half" idx="2"/>
          </p:nvPr>
        </p:nvSpPr>
        <p:spPr>
          <a:xfrm>
            <a:off x="365760" y="1656080"/>
            <a:ext cx="7183120" cy="4734560"/>
          </a:xfrm>
        </p:spPr>
        <p:txBody>
          <a:bodyPr>
            <a:normAutofit fontScale="92500" lnSpcReduction="20000"/>
          </a:bodyPr>
          <a:lstStyle/>
          <a:p>
            <a:pPr marL="342900" indent="-342900">
              <a:buAutoNum type="arabicPeriod"/>
            </a:pPr>
            <a:r>
              <a:rPr lang="en-US" sz="2000" dirty="0"/>
              <a:t>Government will use the power of government to acquit itself.</a:t>
            </a:r>
          </a:p>
          <a:p>
            <a:pPr marL="342900" indent="-342900">
              <a:buAutoNum type="arabicPeriod"/>
            </a:pPr>
            <a:r>
              <a:rPr lang="en-US" sz="2000" dirty="0"/>
              <a:t>When it comes to funding itself, government is for itself, not for the people.    </a:t>
            </a:r>
          </a:p>
          <a:p>
            <a:pPr marL="342900" indent="-342900">
              <a:buAutoNum type="arabicPeriod"/>
            </a:pPr>
            <a:r>
              <a:rPr lang="en-US" sz="2000" dirty="0"/>
              <a:t>The midnight bill is usually the result of a camera vendor bribing a legislator.</a:t>
            </a:r>
          </a:p>
          <a:p>
            <a:pPr marL="342900" indent="-342900">
              <a:buAutoNum type="arabicPeriod"/>
            </a:pPr>
            <a:r>
              <a:rPr lang="en-US" sz="2000" dirty="0"/>
              <a:t>Photo-enforcement is not a conspiracy theory.   It is racketeering.</a:t>
            </a:r>
          </a:p>
          <a:p>
            <a:pPr marL="342900" indent="-342900">
              <a:buAutoNum type="arabicPeriod"/>
            </a:pPr>
            <a:r>
              <a:rPr lang="en-US" sz="2000" dirty="0"/>
              <a:t>A standard [of practice] does not necessarily rise to requirements of a standard of care.   An Engineering Practice Statute defines the requirements of an engineering standard of care.   Only standards of care are lawful.</a:t>
            </a:r>
          </a:p>
          <a:p>
            <a:pPr marL="342900" indent="-342900">
              <a:buAutoNum type="arabicPeriod"/>
            </a:pPr>
            <a:r>
              <a:rPr lang="en-US" sz="2000" dirty="0"/>
              <a:t>A standard means something.  A guideline means nothing.   If anything, a guideline means there is disagreement between the experts.</a:t>
            </a:r>
          </a:p>
        </p:txBody>
      </p:sp>
      <p:sp>
        <p:nvSpPr>
          <p:cNvPr id="5" name="Slide Number Placeholder 4">
            <a:extLst>
              <a:ext uri="{FF2B5EF4-FFF2-40B4-BE49-F238E27FC236}">
                <a16:creationId xmlns:a16="http://schemas.microsoft.com/office/drawing/2014/main" id="{1545A845-A9F5-884E-7F54-F456EADFFC9C}"/>
              </a:ext>
            </a:extLst>
          </p:cNvPr>
          <p:cNvSpPr>
            <a:spLocks noGrp="1"/>
          </p:cNvSpPr>
          <p:nvPr>
            <p:ph type="sldNum" sz="quarter" idx="12"/>
          </p:nvPr>
        </p:nvSpPr>
        <p:spPr/>
        <p:txBody>
          <a:bodyPr/>
          <a:lstStyle/>
          <a:p>
            <a:fld id="{F90494E8-B5CD-4287-AB82-030F2B9CF68E}" type="slidenum">
              <a:rPr lang="en-US" smtClean="0"/>
              <a:t>8</a:t>
            </a:fld>
            <a:endParaRPr lang="en-US" dirty="0"/>
          </a:p>
        </p:txBody>
      </p:sp>
    </p:spTree>
    <p:extLst>
      <p:ext uri="{BB962C8B-B14F-4D97-AF65-F5344CB8AC3E}">
        <p14:creationId xmlns:p14="http://schemas.microsoft.com/office/powerpoint/2010/main" val="112995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0D46-5328-5B0D-39B4-CA3148E9CF96}"/>
              </a:ext>
            </a:extLst>
          </p:cNvPr>
          <p:cNvSpPr>
            <a:spLocks noGrp="1"/>
          </p:cNvSpPr>
          <p:nvPr>
            <p:ph type="title"/>
          </p:nvPr>
        </p:nvSpPr>
        <p:spPr>
          <a:xfrm>
            <a:off x="1854946" y="3159752"/>
            <a:ext cx="8640334" cy="2777072"/>
          </a:xfrm>
        </p:spPr>
        <p:txBody>
          <a:bodyPr>
            <a:normAutofit fontScale="90000"/>
          </a:bodyPr>
          <a:lstStyle/>
          <a:p>
            <a:r>
              <a:rPr lang="en-US" sz="4800" dirty="0">
                <a:solidFill>
                  <a:srgbClr val="58C1BA"/>
                </a:solidFill>
                <a:hlinkClick r:id="rId2">
                  <a:extLst>
                    <a:ext uri="{A12FA001-AC4F-418D-AE19-62706E023703}">
                      <ahyp:hlinkClr xmlns:ahyp="http://schemas.microsoft.com/office/drawing/2018/hyperlinkcolor" val="tx"/>
                    </a:ext>
                  </a:extLst>
                </a:hlinkClick>
              </a:rPr>
              <a:t>https://</a:t>
            </a:r>
            <a:r>
              <a:rPr lang="en-US" sz="4800" dirty="0" err="1">
                <a:solidFill>
                  <a:schemeClr val="tx1"/>
                </a:solidFill>
                <a:hlinkClick r:id="rId2">
                  <a:extLst>
                    <a:ext uri="{A12FA001-AC4F-418D-AE19-62706E023703}">
                      <ahyp:hlinkClr xmlns:ahyp="http://schemas.microsoft.com/office/drawing/2018/hyperlinkcolor" val="tx"/>
                    </a:ext>
                  </a:extLst>
                </a:hlinkClick>
              </a:rPr>
              <a:t>redlightrobber.com</a:t>
            </a:r>
            <a:br>
              <a:rPr lang="en-US" sz="4800" dirty="0"/>
            </a:br>
            <a:br>
              <a:rPr lang="en-US" sz="4800" dirty="0"/>
            </a:br>
            <a:r>
              <a:rPr lang="en-US" sz="4800" dirty="0"/>
              <a:t>There are 6 videos.   Watch #1.</a:t>
            </a:r>
          </a:p>
        </p:txBody>
      </p:sp>
      <p:sp>
        <p:nvSpPr>
          <p:cNvPr id="5" name="Slide Number Placeholder 4">
            <a:extLst>
              <a:ext uri="{FF2B5EF4-FFF2-40B4-BE49-F238E27FC236}">
                <a16:creationId xmlns:a16="http://schemas.microsoft.com/office/drawing/2014/main" id="{3701E76B-BD9D-CA94-9E0E-5C325DF526D1}"/>
              </a:ext>
            </a:extLst>
          </p:cNvPr>
          <p:cNvSpPr>
            <a:spLocks noGrp="1"/>
          </p:cNvSpPr>
          <p:nvPr>
            <p:ph type="sldNum" sz="quarter" idx="12"/>
          </p:nvPr>
        </p:nvSpPr>
        <p:spPr/>
        <p:txBody>
          <a:bodyPr/>
          <a:lstStyle/>
          <a:p>
            <a:fld id="{F90494E8-B5CD-4287-AB82-030F2B9CF68E}" type="slidenum">
              <a:rPr lang="en-US" smtClean="0"/>
              <a:t>9</a:t>
            </a:fld>
            <a:endParaRPr lang="en-US" dirty="0"/>
          </a:p>
        </p:txBody>
      </p:sp>
      <p:pic>
        <p:nvPicPr>
          <p:cNvPr id="7" name="Picture 6">
            <a:extLst>
              <a:ext uri="{FF2B5EF4-FFF2-40B4-BE49-F238E27FC236}">
                <a16:creationId xmlns:a16="http://schemas.microsoft.com/office/drawing/2014/main" id="{D2281CAF-3091-C2CA-12EF-45093DB00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470" y="1063416"/>
            <a:ext cx="1715770" cy="1767243"/>
          </a:xfrm>
          <a:prstGeom prst="rect">
            <a:avLst/>
          </a:prstGeom>
        </p:spPr>
      </p:pic>
      <p:sp>
        <p:nvSpPr>
          <p:cNvPr id="8" name="TextBox 7">
            <a:extLst>
              <a:ext uri="{FF2B5EF4-FFF2-40B4-BE49-F238E27FC236}">
                <a16:creationId xmlns:a16="http://schemas.microsoft.com/office/drawing/2014/main" id="{3D017A8F-BF9B-A3AC-1644-58EFBC119CCD}"/>
              </a:ext>
            </a:extLst>
          </p:cNvPr>
          <p:cNvSpPr txBox="1"/>
          <p:nvPr/>
        </p:nvSpPr>
        <p:spPr>
          <a:xfrm>
            <a:off x="3987799" y="838012"/>
            <a:ext cx="4216402" cy="1015663"/>
          </a:xfrm>
          <a:prstGeom prst="rect">
            <a:avLst/>
          </a:prstGeom>
          <a:noFill/>
        </p:spPr>
        <p:txBody>
          <a:bodyPr wrap="square" rtlCol="0">
            <a:spAutoFit/>
          </a:bodyPr>
          <a:lstStyle/>
          <a:p>
            <a:r>
              <a:rPr lang="en-US" sz="6000" b="1" dirty="0"/>
              <a:t>Homework</a:t>
            </a:r>
          </a:p>
        </p:txBody>
      </p:sp>
    </p:spTree>
    <p:extLst>
      <p:ext uri="{BB962C8B-B14F-4D97-AF65-F5344CB8AC3E}">
        <p14:creationId xmlns:p14="http://schemas.microsoft.com/office/powerpoint/2010/main" val="232837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9976-1F7F-07D4-EF4E-26DEB92D4DE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181F4E6-13BA-D68C-8EAF-EAD6FCB7A3E9}"/>
              </a:ext>
            </a:extLst>
          </p:cNvPr>
          <p:cNvSpPr>
            <a:spLocks noGrp="1"/>
          </p:cNvSpPr>
          <p:nvPr>
            <p:ph type="ctrTitle"/>
          </p:nvPr>
        </p:nvSpPr>
        <p:spPr>
          <a:xfrm>
            <a:off x="819290" y="679572"/>
            <a:ext cx="9770379" cy="3994028"/>
          </a:xfrm>
          <a:noFill/>
        </p:spPr>
        <p:txBody>
          <a:bodyPr>
            <a:normAutofit fontScale="90000"/>
          </a:bodyPr>
          <a:lstStyle/>
          <a:p>
            <a:r>
              <a:rPr lang="en-US" dirty="0"/>
              <a:t>Thank You</a:t>
            </a:r>
            <a:br>
              <a:rPr lang="en-US" dirty="0"/>
            </a:br>
            <a:br>
              <a:rPr lang="en-US" dirty="0"/>
            </a:br>
            <a:r>
              <a:rPr lang="en-US" sz="4000" dirty="0"/>
              <a:t>Introductions &amp;</a:t>
            </a:r>
            <a:br>
              <a:rPr lang="en-US" sz="4000" dirty="0"/>
            </a:br>
            <a:r>
              <a:rPr lang="en-US" sz="4000" dirty="0"/>
              <a:t>Beginner’s Engineering in Photo-Enforcement</a:t>
            </a:r>
          </a:p>
        </p:txBody>
      </p:sp>
      <p:sp>
        <p:nvSpPr>
          <p:cNvPr id="11" name="Subtitle 2">
            <a:extLst>
              <a:ext uri="{FF2B5EF4-FFF2-40B4-BE49-F238E27FC236}">
                <a16:creationId xmlns:a16="http://schemas.microsoft.com/office/drawing/2014/main" id="{D6DF612C-F47E-8BA6-6831-EBDD2A94389A}"/>
              </a:ext>
            </a:extLst>
          </p:cNvPr>
          <p:cNvSpPr>
            <a:spLocks noGrp="1"/>
          </p:cNvSpPr>
          <p:nvPr>
            <p:ph type="subTitle" idx="1"/>
          </p:nvPr>
        </p:nvSpPr>
        <p:spPr>
          <a:xfrm>
            <a:off x="819290" y="4788955"/>
            <a:ext cx="8825658" cy="861420"/>
          </a:xfrm>
        </p:spPr>
        <p:txBody>
          <a:bodyPr>
            <a:normAutofit fontScale="70000" lnSpcReduction="20000"/>
          </a:bodyPr>
          <a:lstStyle/>
          <a:p>
            <a:r>
              <a:rPr lang="en-US" dirty="0"/>
              <a:t>Connecticut for responsible Technology, September 1, 2026</a:t>
            </a:r>
          </a:p>
          <a:p>
            <a:r>
              <a:rPr lang="en-US" dirty="0"/>
              <a:t>Brian Ceccarelli, PE</a:t>
            </a:r>
          </a:p>
          <a:p>
            <a:r>
              <a:rPr lang="en-US" dirty="0"/>
              <a:t>brian@ceccarelli-pe.com</a:t>
            </a:r>
          </a:p>
        </p:txBody>
      </p:sp>
      <p:sp>
        <p:nvSpPr>
          <p:cNvPr id="15" name="Slide Number Placeholder 14">
            <a:extLst>
              <a:ext uri="{FF2B5EF4-FFF2-40B4-BE49-F238E27FC236}">
                <a16:creationId xmlns:a16="http://schemas.microsoft.com/office/drawing/2014/main" id="{717FD59B-E568-1348-57F7-D3DC9D6F901F}"/>
              </a:ext>
            </a:extLst>
          </p:cNvPr>
          <p:cNvSpPr>
            <a:spLocks noGrp="1"/>
          </p:cNvSpPr>
          <p:nvPr>
            <p:ph type="sldNum" sz="quarter" idx="12"/>
          </p:nvPr>
        </p:nvSpPr>
        <p:spPr/>
        <p:txBody>
          <a:bodyPr/>
          <a:lstStyle/>
          <a:p>
            <a:fld id="{F90494E8-B5CD-4287-AB82-030F2B9CF68E}" type="slidenum">
              <a:rPr lang="en-US" smtClean="0"/>
              <a:pPr/>
              <a:t>10</a:t>
            </a:fld>
            <a:endParaRPr lang="en-US" dirty="0"/>
          </a:p>
        </p:txBody>
      </p:sp>
      <p:pic>
        <p:nvPicPr>
          <p:cNvPr id="3" name="Picture 2">
            <a:extLst>
              <a:ext uri="{FF2B5EF4-FFF2-40B4-BE49-F238E27FC236}">
                <a16:creationId xmlns:a16="http://schemas.microsoft.com/office/drawing/2014/main" id="{E6DF6F6C-45BE-9278-3A36-1B808C1FF3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123905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995</TotalTime>
  <Words>889</Words>
  <Application>Microsoft Office PowerPoint</Application>
  <PresentationFormat>Widescreen</PresentationFormat>
  <Paragraphs>42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Century Gothic</vt:lpstr>
      <vt:lpstr>Wingdings</vt:lpstr>
      <vt:lpstr>Wingdings 3</vt:lpstr>
      <vt:lpstr>Ion</vt:lpstr>
      <vt:lpstr> Introductions &amp; Beginner’s Engineering in Red-Light Cameras</vt:lpstr>
      <vt:lpstr>PowerPoint Presentation</vt:lpstr>
      <vt:lpstr>      Tell me something about you.  1. Name 2. Age 2. In which city do you live? 3. What is your profession? 4. What is your issue with red-light cameras? 5. What is your issue with speed cameras? 6. What is your issue with bus stop-arm cameras? </vt:lpstr>
      <vt:lpstr>      I’ll tell you something about me.  1. Name:  Brian Ceccarelli 2. Age: 65 3. In which city do I live?   Apex, North Carolina 4. What is my profession?  Licensed professional engineer.  Physicist.   Court expert for attorneys in North Carolina, New York, Florida and Georgia </vt:lpstr>
      <vt:lpstr>     4. What is my issue with red-light cameras? Fraud scheme penalizing drivers for government engineering errors in the math that computes yellow light durations 5. What is my issue with speed cameras? Fraud scheme penalizing drivers for the gap between the imprecise engineering of speed limits and state traffic enforcement ordinances  6. What is my issue with bus stop-arm cameras? Fraud scheme penalizing drivers for the engineering mistakes made by school bus drivers when extending the bus’s stop-arm</vt:lpstr>
      <vt:lpstr>The Real Problem</vt:lpstr>
      <vt:lpstr>Successful Camera Removals</vt:lpstr>
      <vt:lpstr>Pearls of Wisdom</vt:lpstr>
      <vt:lpstr>https://redlightrobber.com  There are 6 videos.   Watch #1.</vt:lpstr>
      <vt:lpstr>Thank You  Introductions &amp; Beginner’s Engineering in Photo-Enforcement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Ceccarelli</dc:creator>
  <cp:lastModifiedBy>Brian Ceccarelli</cp:lastModifiedBy>
  <cp:revision>114</cp:revision>
  <dcterms:created xsi:type="dcterms:W3CDTF">2023-03-02T20:15:47Z</dcterms:created>
  <dcterms:modified xsi:type="dcterms:W3CDTF">2026-09-01T21:32:20Z</dcterms:modified>
</cp:coreProperties>
</file>