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67" r:id="rId1"/>
  </p:sldMasterIdLst>
  <p:notesMasterIdLst>
    <p:notesMasterId r:id="rId14"/>
  </p:notesMasterIdLst>
  <p:sldIdLst>
    <p:sldId id="256" r:id="rId2"/>
    <p:sldId id="301" r:id="rId3"/>
    <p:sldId id="311" r:id="rId4"/>
    <p:sldId id="309" r:id="rId5"/>
    <p:sldId id="310" r:id="rId6"/>
    <p:sldId id="304" r:id="rId7"/>
    <p:sldId id="303" r:id="rId8"/>
    <p:sldId id="306" r:id="rId9"/>
    <p:sldId id="307" r:id="rId10"/>
    <p:sldId id="305" r:id="rId11"/>
    <p:sldId id="308" r:id="rId12"/>
    <p:sldId id="299"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71" autoAdjust="0"/>
    <p:restoredTop sz="94660"/>
  </p:normalViewPr>
  <p:slideViewPr>
    <p:cSldViewPr snapToGrid="0">
      <p:cViewPr varScale="1">
        <p:scale>
          <a:sx n="75" d="100"/>
          <a:sy n="75" d="100"/>
        </p:scale>
        <p:origin x="164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75825F4-3968-4C4D-9C12-B54F22907276}" type="datetimeFigureOut">
              <a:rPr lang="en-US" smtClean="0"/>
              <a:t>9/8/2026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B936B7-4F70-4DFC-B4FF-92640713D369}" type="slidenum">
              <a:rPr lang="en-US" smtClean="0"/>
              <a:t>‹#›</a:t>
            </a:fld>
            <a:endParaRPr lang="en-US" dirty="0"/>
          </a:p>
        </p:txBody>
      </p:sp>
    </p:spTree>
    <p:extLst>
      <p:ext uri="{BB962C8B-B14F-4D97-AF65-F5344CB8AC3E}">
        <p14:creationId xmlns:p14="http://schemas.microsoft.com/office/powerpoint/2010/main" val="11388614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3184AD9-4EAC-40CF-8DD8-ADB2E8A71913}"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83706941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825089595"/>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90C202A-E0A1-4689-9621-65382DFF512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4272851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5FF01A6-7F6D-4BDD-88F4-E27AE363743A}" type="datetime1">
              <a:rPr lang="en-US" smtClean="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60868958"/>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5FF01A6-7F6D-4BDD-88F4-E27AE363743A}" type="datetime1">
              <a:rPr lang="en-US" smtClean="0"/>
              <a:t>9/8/2026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138277980"/>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7" name="Date Placeholder 2"/>
          <p:cNvSpPr>
            <a:spLocks noGrp="1"/>
          </p:cNvSpPr>
          <p:nvPr>
            <p:ph type="dt" sz="half" idx="10"/>
          </p:nvPr>
        </p:nvSpPr>
        <p:spPr/>
        <p:txBody>
          <a:bodyPr/>
          <a:lstStyle/>
          <a:p>
            <a:fld id="{8B0B9964-8F03-41A2-A975-C7EEF06F253D}" type="datetime1">
              <a:rPr lang="en-US" smtClean="0"/>
              <a:t>9/8/2026</a:t>
            </a:fld>
            <a:endParaRPr lang="en-US" dirty="0"/>
          </a:p>
        </p:txBody>
      </p:sp>
      <p:sp>
        <p:nvSpPr>
          <p:cNvPr id="5" name="Footer Placeholder 3"/>
          <p:cNvSpPr>
            <a:spLocks noGrp="1"/>
          </p:cNvSpPr>
          <p:nvPr>
            <p:ph type="ftr" sz="quarter" idx="11"/>
          </p:nvPr>
        </p:nvSpPr>
        <p:spPr/>
        <p:txBody>
          <a:bodyPr/>
          <a:lstStyle/>
          <a:p>
            <a:endParaRPr lang="en-US" dirty="0"/>
          </a:p>
        </p:txBody>
      </p:sp>
      <p:sp>
        <p:nvSpPr>
          <p:cNvPr id="6" name="Slide Number Placeholder 4"/>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1467949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C653CA4-C009-4A4C-9255-9835B87BA9C6}" type="datetime1">
              <a:rPr lang="en-US" smtClean="0"/>
              <a:t>9/8/2026</a:t>
            </a:fld>
            <a:endParaRPr lang="en-US" dirty="0"/>
          </a:p>
        </p:txBody>
      </p:sp>
      <p:sp>
        <p:nvSpPr>
          <p:cNvPr id="5" name="Footer Placeholder 2"/>
          <p:cNvSpPr>
            <a:spLocks noGrp="1"/>
          </p:cNvSpPr>
          <p:nvPr>
            <p:ph type="ftr" sz="quarter" idx="11"/>
          </p:nvPr>
        </p:nvSpPr>
        <p:spPr/>
        <p:txBody>
          <a:bodyPr/>
          <a:lstStyle/>
          <a:p>
            <a:endParaRPr lang="en-US" dirty="0"/>
          </a:p>
        </p:txBody>
      </p:sp>
      <p:sp>
        <p:nvSpPr>
          <p:cNvPr id="6" name="Slide Number Placeholder 3"/>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907127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Date Placeholder 4"/>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5"/>
          <p:cNvSpPr>
            <a:spLocks noGrp="1"/>
          </p:cNvSpPr>
          <p:nvPr>
            <p:ph type="ftr" sz="quarter" idx="11"/>
          </p:nvPr>
        </p:nvSpPr>
        <p:spPr/>
        <p:txBody>
          <a:bodyPr/>
          <a:lstStyle/>
          <a:p>
            <a:endParaRPr lang="en-US" dirty="0"/>
          </a:p>
        </p:txBody>
      </p:sp>
      <p:sp>
        <p:nvSpPr>
          <p:cNvPr id="6"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876597447"/>
      </p:ext>
    </p:extLst>
  </p:cSld>
  <p:clrMapOvr>
    <a:masterClrMapping/>
  </p:clrMapOvr>
  <p:hf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4D135F0C-6088-4E7E-BF24-D1C1C1B8E95C}" type="datetime1">
              <a:rPr lang="en-US" smtClean="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4484366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FF01A6-7F6D-4BDD-88F4-E27AE363743A}" type="datetime1">
              <a:rPr lang="en-US" smtClean="0"/>
              <a:t>9/8/2026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318226508"/>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610362808"/>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a:t>Click to edit Master title style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en-US"/>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611033638"/>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980802113"/>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957578572"/>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dirty="0"/>
              <a:t>Click icon to add picture</a:t>
            </a:r>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4"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80560504"/>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232635532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5FF01A6-7F6D-4BDD-88F4-E27AE363743A}" type="datetime1">
              <a:rPr lang="en-US" smtClean="0"/>
              <a:t>9/8/2026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90494E8-B5CD-4287-AB82-030F2B9CF68E}" type="slidenum">
              <a:rPr lang="en-US" smtClean="0"/>
              <a:t>‹#›</a:t>
            </a:fld>
            <a:endParaRPr lang="en-US" dirty="0"/>
          </a:p>
        </p:txBody>
      </p:sp>
    </p:spTree>
    <p:extLst>
      <p:ext uri="{BB962C8B-B14F-4D97-AF65-F5344CB8AC3E}">
        <p14:creationId xmlns:p14="http://schemas.microsoft.com/office/powerpoint/2010/main" val="343686275"/>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US"/>
          </a:p>
        </p:txBody>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5FF01A6-7F6D-4BDD-88F4-E27AE363743A}" type="datetime1">
              <a:rPr lang="en-US" smtClean="0"/>
              <a:t>9/8/2026</a:t>
            </a:fld>
            <a:endParaRPr lang="en-US" dirty="0"/>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dirty="0"/>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F90494E8-B5CD-4287-AB82-030F2B9CF68E}" type="slidenum">
              <a:rPr lang="en-US" smtClean="0"/>
              <a:t>‹#›</a:t>
            </a:fld>
            <a:endParaRPr lang="en-US" dirty="0"/>
          </a:p>
        </p:txBody>
      </p:sp>
    </p:spTree>
    <p:extLst>
      <p:ext uri="{BB962C8B-B14F-4D97-AF65-F5344CB8AC3E}">
        <p14:creationId xmlns:p14="http://schemas.microsoft.com/office/powerpoint/2010/main" val="3982102086"/>
      </p:ext>
    </p:extLst>
  </p:cSld>
  <p:clrMap bg1="dk1" tx1="lt1" bg2="dk2" tx2="lt2" accent1="accent1" accent2="accent2" accent3="accent3" accent4="accent4" accent5="accent5" accent6="accent6" hlink="hlink" folHlink="folHlink"/>
  <p:sldLayoutIdLst>
    <p:sldLayoutId id="2147484168" r:id="rId1"/>
    <p:sldLayoutId id="2147484169" r:id="rId2"/>
    <p:sldLayoutId id="2147484170" r:id="rId3"/>
    <p:sldLayoutId id="2147484171" r:id="rId4"/>
    <p:sldLayoutId id="2147484172" r:id="rId5"/>
    <p:sldLayoutId id="2147484173" r:id="rId6"/>
    <p:sldLayoutId id="2147484174" r:id="rId7"/>
    <p:sldLayoutId id="2147484175" r:id="rId8"/>
    <p:sldLayoutId id="2147484176" r:id="rId9"/>
    <p:sldLayoutId id="2147484177" r:id="rId10"/>
    <p:sldLayoutId id="2147484178" r:id="rId11"/>
    <p:sldLayoutId id="2147484179" r:id="rId12"/>
    <p:sldLayoutId id="2147484180" r:id="rId13"/>
    <p:sldLayoutId id="2147484181" r:id="rId14"/>
    <p:sldLayoutId id="2147484182" r:id="rId15"/>
    <p:sldLayoutId id="2147484183" r:id="rId16"/>
    <p:sldLayoutId id="2147484184"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hyperlink" Target="https://portal.ct.gov/dot/programs/automated-traffic-enforcement-safety-device/approved-plans?language=en_U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eregulations.ct.gov/eRegsPortal/Browse/RCSA/Title_14Subtitle_14-298Section_14-298-900/" TargetMode="External"/><Relationship Id="rId2" Type="http://schemas.openxmlformats.org/officeDocument/2006/relationships/hyperlink" Target="https://redlightrobber.com/red/links_pdf/MUTCD-2023-Ver-11.pdf"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hyperlink" Target="https://www.cga.ct.gov/2019/pub/chap_391.htm"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redlightrobber.com/red/exhibits-connecticut.html#speed" TargetMode="External"/><Relationship Id="rId2" Type="http://schemas.openxmlformats.org/officeDocument/2006/relationships/hyperlink" Target="https://portal.ct.gov/dcp/occupational-and-professional-division/occupational-boards/state-board-of-examiners-for-professional-engineers-and-land-surveyors?language=en_US"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DFDEF5CC-D904-BD61-C855-543DA37E94F0}"/>
              </a:ext>
            </a:extLst>
          </p:cNvPr>
          <p:cNvSpPr>
            <a:spLocks noGrp="1"/>
          </p:cNvSpPr>
          <p:nvPr>
            <p:ph type="ctrTitle"/>
          </p:nvPr>
        </p:nvSpPr>
        <p:spPr>
          <a:xfrm>
            <a:off x="819290" y="1231901"/>
            <a:ext cx="9770379" cy="2501900"/>
          </a:xfrm>
          <a:noFill/>
        </p:spPr>
        <p:txBody>
          <a:bodyPr>
            <a:normAutofit fontScale="90000"/>
          </a:bodyPr>
          <a:lstStyle/>
          <a:p>
            <a:br>
              <a:rPr lang="en-US" dirty="0"/>
            </a:br>
            <a:r>
              <a:rPr lang="en-US" dirty="0"/>
              <a:t>Notifying the Board of Engineers</a:t>
            </a:r>
          </a:p>
        </p:txBody>
      </p:sp>
      <p:sp>
        <p:nvSpPr>
          <p:cNvPr id="11" name="Subtitle 2">
            <a:extLst>
              <a:ext uri="{FF2B5EF4-FFF2-40B4-BE49-F238E27FC236}">
                <a16:creationId xmlns:a16="http://schemas.microsoft.com/office/drawing/2014/main" id="{2B61B9C4-AA3B-0787-1BFC-7A41CB6907D1}"/>
              </a:ext>
            </a:extLst>
          </p:cNvPr>
          <p:cNvSpPr>
            <a:spLocks noGrp="1"/>
          </p:cNvSpPr>
          <p:nvPr>
            <p:ph type="subTitle" idx="1"/>
          </p:nvPr>
        </p:nvSpPr>
        <p:spPr>
          <a:xfrm>
            <a:off x="819290" y="4788954"/>
            <a:ext cx="9302610" cy="1389473"/>
          </a:xfrm>
        </p:spPr>
        <p:txBody>
          <a:bodyPr>
            <a:normAutofit fontScale="85000" lnSpcReduction="20000"/>
          </a:bodyPr>
          <a:lstStyle/>
          <a:p>
            <a:r>
              <a:rPr lang="en-US" dirty="0"/>
              <a:t>Attack lesson 2</a:t>
            </a:r>
          </a:p>
          <a:p>
            <a:r>
              <a:rPr lang="en-US" dirty="0"/>
              <a:t>Connecticut for responsible Technology, September 1, 2026</a:t>
            </a:r>
          </a:p>
          <a:p>
            <a:r>
              <a:rPr lang="en-US" dirty="0"/>
              <a:t>Brian Ceccarelli, PE</a:t>
            </a:r>
          </a:p>
          <a:p>
            <a:r>
              <a:rPr lang="en-US" dirty="0"/>
              <a:t>brian@ceccarelli-pe.com</a:t>
            </a:r>
          </a:p>
        </p:txBody>
      </p:sp>
      <p:sp>
        <p:nvSpPr>
          <p:cNvPr id="15" name="Slide Number Placeholder 14">
            <a:extLst>
              <a:ext uri="{FF2B5EF4-FFF2-40B4-BE49-F238E27FC236}">
                <a16:creationId xmlns:a16="http://schemas.microsoft.com/office/drawing/2014/main" id="{11977A5B-A098-0B59-49D6-06CBB2225B3D}"/>
              </a:ext>
            </a:extLst>
          </p:cNvPr>
          <p:cNvSpPr>
            <a:spLocks noGrp="1"/>
          </p:cNvSpPr>
          <p:nvPr>
            <p:ph type="sldNum" sz="quarter" idx="12"/>
          </p:nvPr>
        </p:nvSpPr>
        <p:spPr/>
        <p:txBody>
          <a:bodyPr/>
          <a:lstStyle/>
          <a:p>
            <a:fld id="{F90494E8-B5CD-4287-AB82-030F2B9CF68E}" type="slidenum">
              <a:rPr lang="en-US" smtClean="0"/>
              <a:pPr/>
              <a:t>1</a:t>
            </a:fld>
            <a:endParaRPr lang="en-US" dirty="0"/>
          </a:p>
        </p:txBody>
      </p:sp>
      <p:pic>
        <p:nvPicPr>
          <p:cNvPr id="3" name="Picture 2">
            <a:extLst>
              <a:ext uri="{FF2B5EF4-FFF2-40B4-BE49-F238E27FC236}">
                <a16:creationId xmlns:a16="http://schemas.microsoft.com/office/drawing/2014/main" id="{0437F426-B0BD-EB89-7555-E1C899978A5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19836672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103BC-2D1C-B658-89CE-24D492AF3C00}"/>
              </a:ext>
            </a:extLst>
          </p:cNvPr>
          <p:cNvSpPr>
            <a:spLocks noGrp="1"/>
          </p:cNvSpPr>
          <p:nvPr>
            <p:ph type="sldNum" sz="quarter" idx="12"/>
          </p:nvPr>
        </p:nvSpPr>
        <p:spPr/>
        <p:txBody>
          <a:bodyPr/>
          <a:lstStyle/>
          <a:p>
            <a:fld id="{F90494E8-B5CD-4287-AB82-030F2B9CF68E}" type="slidenum">
              <a:rPr lang="en-US" smtClean="0"/>
              <a:t>2</a:t>
            </a:fld>
            <a:endParaRPr lang="en-US" dirty="0"/>
          </a:p>
        </p:txBody>
      </p:sp>
      <p:sp>
        <p:nvSpPr>
          <p:cNvPr id="2" name="TextBox 1">
            <a:extLst>
              <a:ext uri="{FF2B5EF4-FFF2-40B4-BE49-F238E27FC236}">
                <a16:creationId xmlns:a16="http://schemas.microsoft.com/office/drawing/2014/main" id="{DD063AF8-F60B-EE3D-441E-11F95AA3DDDD}"/>
              </a:ext>
            </a:extLst>
          </p:cNvPr>
          <p:cNvSpPr txBox="1"/>
          <p:nvPr/>
        </p:nvSpPr>
        <p:spPr>
          <a:xfrm>
            <a:off x="952500" y="1063416"/>
            <a:ext cx="10555738" cy="4370427"/>
          </a:xfrm>
          <a:prstGeom prst="rect">
            <a:avLst/>
          </a:prstGeom>
          <a:noFill/>
        </p:spPr>
        <p:txBody>
          <a:bodyPr wrap="square" rtlCol="0">
            <a:spAutoFit/>
          </a:bodyPr>
          <a:lstStyle/>
          <a:p>
            <a:r>
              <a:rPr lang="en-US" sz="3600" dirty="0"/>
              <a:t>List of Cities that Have Approved or in-process Approvals </a:t>
            </a:r>
            <a:r>
              <a:rPr lang="en-US" sz="3600" dirty="0" err="1"/>
              <a:t>ATESD</a:t>
            </a:r>
            <a:r>
              <a:rPr lang="en-US" sz="3600" dirty="0"/>
              <a:t> Plans</a:t>
            </a:r>
          </a:p>
          <a:p>
            <a:endParaRPr lang="en-US" sz="3200" dirty="0">
              <a:hlinkClick r:id="rId2"/>
            </a:endParaRPr>
          </a:p>
          <a:p>
            <a:endParaRPr lang="en-US" dirty="0">
              <a:hlinkClick r:id="rId2"/>
            </a:endParaRPr>
          </a:p>
          <a:p>
            <a:r>
              <a:rPr lang="en-US" sz="2800" dirty="0">
                <a:hlinkClick r:id="rId2"/>
              </a:rPr>
              <a:t>https://</a:t>
            </a:r>
            <a:r>
              <a:rPr lang="en-US" sz="2800" dirty="0" err="1">
                <a:hlinkClick r:id="rId2"/>
              </a:rPr>
              <a:t>portal.ct.gov</a:t>
            </a:r>
            <a:r>
              <a:rPr lang="en-US" sz="2800" dirty="0">
                <a:hlinkClick r:id="rId2"/>
              </a:rPr>
              <a:t>/dot/programs/automated-traffic-enforcement-safety-device/</a:t>
            </a:r>
            <a:r>
              <a:rPr lang="en-US" sz="2800" dirty="0" err="1">
                <a:hlinkClick r:id="rId2"/>
              </a:rPr>
              <a:t>approved-plans?language</a:t>
            </a:r>
            <a:r>
              <a:rPr lang="en-US" sz="2800" dirty="0">
                <a:hlinkClick r:id="rId2"/>
              </a:rPr>
              <a:t>=</a:t>
            </a:r>
            <a:r>
              <a:rPr lang="en-US" sz="2800" dirty="0" err="1">
                <a:hlinkClick r:id="rId2"/>
              </a:rPr>
              <a:t>en_US</a:t>
            </a:r>
            <a:endParaRPr lang="en-US" sz="2800" dirty="0"/>
          </a:p>
          <a:p>
            <a:endParaRPr lang="en-US" dirty="0"/>
          </a:p>
          <a:p>
            <a:r>
              <a:rPr lang="en-US" dirty="0"/>
              <a:t>It is unlawful for city councilmen and police chiefs to write these plans.</a:t>
            </a:r>
          </a:p>
          <a:p>
            <a:endParaRPr lang="en-US" dirty="0"/>
          </a:p>
          <a:p>
            <a:endParaRPr lang="en-US" dirty="0"/>
          </a:p>
        </p:txBody>
      </p:sp>
    </p:spTree>
    <p:extLst>
      <p:ext uri="{BB962C8B-B14F-4D97-AF65-F5344CB8AC3E}">
        <p14:creationId xmlns:p14="http://schemas.microsoft.com/office/powerpoint/2010/main" val="26481069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95F38-7537-E606-9E5B-FB02DCA55836}"/>
              </a:ext>
            </a:extLst>
          </p:cNvPr>
          <p:cNvSpPr>
            <a:spLocks noGrp="1"/>
          </p:cNvSpPr>
          <p:nvPr>
            <p:ph type="title"/>
          </p:nvPr>
        </p:nvSpPr>
        <p:spPr/>
        <p:txBody>
          <a:bodyPr/>
          <a:lstStyle/>
          <a:p>
            <a:r>
              <a:rPr lang="en-US" dirty="0" err="1"/>
              <a:t>SS4A</a:t>
            </a:r>
            <a:r>
              <a:rPr lang="en-US" dirty="0"/>
              <a:t> – Safe Street for America Grants</a:t>
            </a:r>
          </a:p>
        </p:txBody>
      </p:sp>
      <p:sp>
        <p:nvSpPr>
          <p:cNvPr id="3" name="Content Placeholder 2">
            <a:extLst>
              <a:ext uri="{FF2B5EF4-FFF2-40B4-BE49-F238E27FC236}">
                <a16:creationId xmlns:a16="http://schemas.microsoft.com/office/drawing/2014/main" id="{68D1ACC4-9902-3781-A1F0-2D3412FAFB74}"/>
              </a:ext>
            </a:extLst>
          </p:cNvPr>
          <p:cNvSpPr>
            <a:spLocks noGrp="1"/>
          </p:cNvSpPr>
          <p:nvPr>
            <p:ph idx="1"/>
          </p:nvPr>
        </p:nvSpPr>
        <p:spPr>
          <a:xfrm>
            <a:off x="646110" y="2052918"/>
            <a:ext cx="10948989" cy="4352364"/>
          </a:xfrm>
        </p:spPr>
        <p:txBody>
          <a:bodyPr/>
          <a:lstStyle/>
          <a:p>
            <a:r>
              <a:rPr lang="en-US" dirty="0"/>
              <a:t>The </a:t>
            </a:r>
            <a:r>
              <a:rPr lang="en-US" dirty="0" err="1"/>
              <a:t>SS4A</a:t>
            </a:r>
            <a:r>
              <a:rPr lang="en-US" dirty="0"/>
              <a:t> grants seem to be the reason why CT cities have so rapidly adopted photo-enforcement.   The USDOT is giving away money  . . .</a:t>
            </a:r>
          </a:p>
          <a:p>
            <a:endParaRPr lang="en-US" dirty="0"/>
          </a:p>
          <a:p>
            <a:r>
              <a:rPr lang="en-US" dirty="0"/>
              <a:t>Call your US Congressmen and tell the USDOT to stop giving federal grants to Connecticut cities for photo-enforcement programs.</a:t>
            </a:r>
          </a:p>
          <a:p>
            <a:endParaRPr lang="en-US" dirty="0"/>
          </a:p>
          <a:p>
            <a:r>
              <a:rPr lang="en-US" dirty="0"/>
              <a:t>As you well know, </a:t>
            </a:r>
            <a:r>
              <a:rPr lang="en-US" dirty="0" err="1"/>
              <a:t>ATESD</a:t>
            </a:r>
            <a:r>
              <a:rPr lang="en-US" dirty="0"/>
              <a:t> programs are huge money-makers and do not require funding.</a:t>
            </a:r>
          </a:p>
        </p:txBody>
      </p:sp>
      <p:sp>
        <p:nvSpPr>
          <p:cNvPr id="4" name="Slide Number Placeholder 3">
            <a:extLst>
              <a:ext uri="{FF2B5EF4-FFF2-40B4-BE49-F238E27FC236}">
                <a16:creationId xmlns:a16="http://schemas.microsoft.com/office/drawing/2014/main" id="{F6B9F49D-423A-0B37-F88D-FA9089F9F696}"/>
              </a:ext>
            </a:extLst>
          </p:cNvPr>
          <p:cNvSpPr>
            <a:spLocks noGrp="1"/>
          </p:cNvSpPr>
          <p:nvPr>
            <p:ph type="sldNum" sz="quarter" idx="12"/>
          </p:nvPr>
        </p:nvSpPr>
        <p:spPr/>
        <p:txBody>
          <a:bodyPr/>
          <a:lstStyle/>
          <a:p>
            <a:fld id="{F90494E8-B5CD-4287-AB82-030F2B9CF68E}" type="slidenum">
              <a:rPr lang="en-US" smtClean="0"/>
              <a:t>3</a:t>
            </a:fld>
            <a:endParaRPr lang="en-US" dirty="0"/>
          </a:p>
        </p:txBody>
      </p:sp>
    </p:spTree>
    <p:extLst>
      <p:ext uri="{BB962C8B-B14F-4D97-AF65-F5344CB8AC3E}">
        <p14:creationId xmlns:p14="http://schemas.microsoft.com/office/powerpoint/2010/main" val="17918997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76343B-25CC-0F48-185F-182A7B282669}"/>
              </a:ext>
            </a:extLst>
          </p:cNvPr>
          <p:cNvSpPr>
            <a:spLocks noGrp="1"/>
          </p:cNvSpPr>
          <p:nvPr>
            <p:ph type="title"/>
          </p:nvPr>
        </p:nvSpPr>
        <p:spPr/>
        <p:txBody>
          <a:bodyPr/>
          <a:lstStyle/>
          <a:p>
            <a:r>
              <a:rPr lang="en-US" dirty="0">
                <a:hlinkClick r:id="rId2"/>
              </a:rPr>
              <a:t>MUTCD – Manual of Uniform Traffic Control Devices</a:t>
            </a:r>
            <a:endParaRPr lang="en-US" dirty="0"/>
          </a:p>
        </p:txBody>
      </p:sp>
      <p:sp>
        <p:nvSpPr>
          <p:cNvPr id="3" name="Content Placeholder 2">
            <a:extLst>
              <a:ext uri="{FF2B5EF4-FFF2-40B4-BE49-F238E27FC236}">
                <a16:creationId xmlns:a16="http://schemas.microsoft.com/office/drawing/2014/main" id="{7CFD8AC2-F4A0-3ADB-6B5E-31CB99C31CDA}"/>
              </a:ext>
            </a:extLst>
          </p:cNvPr>
          <p:cNvSpPr>
            <a:spLocks noGrp="1"/>
          </p:cNvSpPr>
          <p:nvPr>
            <p:ph idx="1"/>
          </p:nvPr>
        </p:nvSpPr>
        <p:spPr>
          <a:xfrm>
            <a:off x="977106" y="2357719"/>
            <a:ext cx="10237788" cy="3814482"/>
          </a:xfrm>
        </p:spPr>
        <p:txBody>
          <a:bodyPr>
            <a:normAutofit/>
          </a:bodyPr>
          <a:lstStyle/>
          <a:p>
            <a:r>
              <a:rPr lang="en-US" sz="2800" dirty="0"/>
              <a:t>Traffic signals, speed limits, advance warning signs, etc., have very specific regulations to which they must conform by Connecticut law. </a:t>
            </a:r>
            <a:r>
              <a:rPr lang="fr-FR" sz="2800" dirty="0">
                <a:hlinkClick r:id="rId3"/>
              </a:rPr>
              <a:t>CGS Sec. 14-298-900(b)(1).</a:t>
            </a:r>
          </a:p>
          <a:p>
            <a:endParaRPr lang="fr-FR" sz="2800" dirty="0">
              <a:hlinkClick r:id="rId3"/>
            </a:endParaRPr>
          </a:p>
          <a:p>
            <a:r>
              <a:rPr lang="en-US" sz="2800" dirty="0"/>
              <a:t>Standards, Guidance, Options, Support </a:t>
            </a:r>
          </a:p>
        </p:txBody>
      </p:sp>
      <p:sp>
        <p:nvSpPr>
          <p:cNvPr id="4" name="Slide Number Placeholder 3">
            <a:extLst>
              <a:ext uri="{FF2B5EF4-FFF2-40B4-BE49-F238E27FC236}">
                <a16:creationId xmlns:a16="http://schemas.microsoft.com/office/drawing/2014/main" id="{0163B4EF-C681-8462-9B2F-EAD7266DAA71}"/>
              </a:ext>
            </a:extLst>
          </p:cNvPr>
          <p:cNvSpPr>
            <a:spLocks noGrp="1"/>
          </p:cNvSpPr>
          <p:nvPr>
            <p:ph type="sldNum" sz="quarter" idx="12"/>
          </p:nvPr>
        </p:nvSpPr>
        <p:spPr/>
        <p:txBody>
          <a:bodyPr/>
          <a:lstStyle/>
          <a:p>
            <a:fld id="{F90494E8-B5CD-4287-AB82-030F2B9CF68E}" type="slidenum">
              <a:rPr lang="en-US" smtClean="0"/>
              <a:t>4</a:t>
            </a:fld>
            <a:endParaRPr lang="en-US" dirty="0"/>
          </a:p>
        </p:txBody>
      </p:sp>
    </p:spTree>
    <p:extLst>
      <p:ext uri="{BB962C8B-B14F-4D97-AF65-F5344CB8AC3E}">
        <p14:creationId xmlns:p14="http://schemas.microsoft.com/office/powerpoint/2010/main" val="3993329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C1D65C-7B5D-5077-81D3-7B19D8E7DBF9}"/>
              </a:ext>
            </a:extLst>
          </p:cNvPr>
          <p:cNvSpPr>
            <a:spLocks noGrp="1"/>
          </p:cNvSpPr>
          <p:nvPr>
            <p:ph type="title"/>
          </p:nvPr>
        </p:nvSpPr>
        <p:spPr/>
        <p:txBody>
          <a:bodyPr/>
          <a:lstStyle/>
          <a:p>
            <a:r>
              <a:rPr lang="en-US" dirty="0"/>
              <a:t>The Engineering Practice Statute</a:t>
            </a:r>
          </a:p>
        </p:txBody>
      </p:sp>
      <p:sp>
        <p:nvSpPr>
          <p:cNvPr id="3" name="Content Placeholder 2">
            <a:extLst>
              <a:ext uri="{FF2B5EF4-FFF2-40B4-BE49-F238E27FC236}">
                <a16:creationId xmlns:a16="http://schemas.microsoft.com/office/drawing/2014/main" id="{56C88C4B-988B-240D-CB1E-09B92199535A}"/>
              </a:ext>
            </a:extLst>
          </p:cNvPr>
          <p:cNvSpPr>
            <a:spLocks noGrp="1"/>
          </p:cNvSpPr>
          <p:nvPr>
            <p:ph idx="1"/>
          </p:nvPr>
        </p:nvSpPr>
        <p:spPr>
          <a:xfrm>
            <a:off x="1104293" y="2814919"/>
            <a:ext cx="8946541" cy="2811182"/>
          </a:xfrm>
        </p:spPr>
        <p:txBody>
          <a:bodyPr>
            <a:normAutofit/>
          </a:bodyPr>
          <a:lstStyle/>
          <a:p>
            <a:r>
              <a:rPr lang="en-US" sz="3600" dirty="0">
                <a:hlinkClick r:id="rId2"/>
              </a:rPr>
              <a:t>https://</a:t>
            </a:r>
            <a:r>
              <a:rPr lang="en-US" sz="3600" dirty="0" err="1">
                <a:hlinkClick r:id="rId2"/>
              </a:rPr>
              <a:t>www.cga.ct.gov</a:t>
            </a:r>
            <a:r>
              <a:rPr lang="en-US" sz="3600" dirty="0">
                <a:hlinkClick r:id="rId2"/>
              </a:rPr>
              <a:t>/2019/pub/</a:t>
            </a:r>
            <a:r>
              <a:rPr lang="en-US" sz="3600" dirty="0" err="1">
                <a:hlinkClick r:id="rId2"/>
              </a:rPr>
              <a:t>chap_391.htm</a:t>
            </a:r>
            <a:endParaRPr lang="en-US" sz="3600" dirty="0"/>
          </a:p>
        </p:txBody>
      </p:sp>
      <p:sp>
        <p:nvSpPr>
          <p:cNvPr id="4" name="Slide Number Placeholder 3">
            <a:extLst>
              <a:ext uri="{FF2B5EF4-FFF2-40B4-BE49-F238E27FC236}">
                <a16:creationId xmlns:a16="http://schemas.microsoft.com/office/drawing/2014/main" id="{0CB6AD03-E370-B13A-AA61-34A9FE53B485}"/>
              </a:ext>
            </a:extLst>
          </p:cNvPr>
          <p:cNvSpPr>
            <a:spLocks noGrp="1"/>
          </p:cNvSpPr>
          <p:nvPr>
            <p:ph type="sldNum" sz="quarter" idx="12"/>
          </p:nvPr>
        </p:nvSpPr>
        <p:spPr/>
        <p:txBody>
          <a:bodyPr/>
          <a:lstStyle/>
          <a:p>
            <a:fld id="{F90494E8-B5CD-4287-AB82-030F2B9CF68E}" type="slidenum">
              <a:rPr lang="en-US" smtClean="0"/>
              <a:t>5</a:t>
            </a:fld>
            <a:endParaRPr lang="en-US" dirty="0"/>
          </a:p>
        </p:txBody>
      </p:sp>
    </p:spTree>
    <p:extLst>
      <p:ext uri="{BB962C8B-B14F-4D97-AF65-F5344CB8AC3E}">
        <p14:creationId xmlns:p14="http://schemas.microsoft.com/office/powerpoint/2010/main" val="1493137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AE93C-D5F3-B3C6-F29A-DFC8C4890C23}"/>
              </a:ext>
            </a:extLst>
          </p:cNvPr>
          <p:cNvSpPr>
            <a:spLocks noGrp="1"/>
          </p:cNvSpPr>
          <p:nvPr>
            <p:ph type="title"/>
          </p:nvPr>
        </p:nvSpPr>
        <p:spPr/>
        <p:txBody>
          <a:bodyPr/>
          <a:lstStyle/>
          <a:p>
            <a:r>
              <a:rPr lang="en-US" dirty="0"/>
              <a:t>Concepts</a:t>
            </a:r>
          </a:p>
        </p:txBody>
      </p:sp>
      <p:sp>
        <p:nvSpPr>
          <p:cNvPr id="3" name="Content Placeholder 2">
            <a:extLst>
              <a:ext uri="{FF2B5EF4-FFF2-40B4-BE49-F238E27FC236}">
                <a16:creationId xmlns:a16="http://schemas.microsoft.com/office/drawing/2014/main" id="{81A74C82-B936-5BC3-27B2-35E6B6182D1B}"/>
              </a:ext>
            </a:extLst>
          </p:cNvPr>
          <p:cNvSpPr>
            <a:spLocks noGrp="1"/>
          </p:cNvSpPr>
          <p:nvPr>
            <p:ph idx="1"/>
          </p:nvPr>
        </p:nvSpPr>
        <p:spPr>
          <a:xfrm>
            <a:off x="875201" y="1468717"/>
            <a:ext cx="10670688" cy="5093553"/>
          </a:xfrm>
        </p:spPr>
        <p:txBody>
          <a:bodyPr>
            <a:normAutofit/>
          </a:bodyPr>
          <a:lstStyle/>
          <a:p>
            <a:pPr marL="457200" indent="-457200">
              <a:buFont typeface="+mj-lt"/>
              <a:buAutoNum type="arabicPeriod"/>
            </a:pPr>
            <a:r>
              <a:rPr lang="en-US" dirty="0"/>
              <a:t>The safe motion of traffic does not mean the legal motion of traffic.   Engineering design for traffic control devices is intended to be loosey-goosey.   Engineers never design these things with precision.   Traffic lights and posted limits are supposed to be enforced by equally imprecise police, police who exhibit discretion in giving tickets.</a:t>
            </a:r>
          </a:p>
          <a:p>
            <a:pPr marL="457200" indent="-457200">
              <a:buFont typeface="+mj-lt"/>
              <a:buAutoNum type="arabicPeriod"/>
            </a:pPr>
            <a:r>
              <a:rPr lang="en-US" dirty="0"/>
              <a:t>The three “</a:t>
            </a:r>
            <a:r>
              <a:rPr lang="en-US" dirty="0" err="1"/>
              <a:t>E”s</a:t>
            </a:r>
            <a:r>
              <a:rPr lang="en-US" dirty="0"/>
              <a:t>.     You cannot have the latter without first having the former.    This is the standard of care in traffic safety.   </a:t>
            </a:r>
          </a:p>
          <a:p>
            <a:pPr marL="800100" lvl="1" indent="-342900">
              <a:buFont typeface="+mj-lt"/>
              <a:buAutoNum type="arabicPeriod"/>
            </a:pPr>
            <a:r>
              <a:rPr lang="en-US" dirty="0"/>
              <a:t>Engineering</a:t>
            </a:r>
          </a:p>
          <a:p>
            <a:pPr marL="800100" lvl="1" indent="-342900">
              <a:buFont typeface="+mj-lt"/>
              <a:buAutoNum type="arabicPeriod"/>
            </a:pPr>
            <a:r>
              <a:rPr lang="en-US" dirty="0"/>
              <a:t>Education</a:t>
            </a:r>
          </a:p>
          <a:p>
            <a:pPr marL="800100" lvl="1" indent="-342900">
              <a:buFont typeface="+mj-lt"/>
              <a:buAutoNum type="arabicPeriod"/>
            </a:pPr>
            <a:r>
              <a:rPr lang="en-US" dirty="0"/>
              <a:t>Enforcement</a:t>
            </a:r>
          </a:p>
          <a:p>
            <a:pPr marL="400050">
              <a:buFont typeface="+mj-lt"/>
              <a:buAutoNum type="arabicPeriod"/>
            </a:pPr>
            <a:r>
              <a:rPr lang="en-US" dirty="0"/>
              <a:t>Photo-enforcement is precise, but traffic control devices are imprecise.   There is 100-year technology gap between modern photo-enforcement and our traffic control device technology.    $$$ is made from that gap.     US 14</a:t>
            </a:r>
            <a:r>
              <a:rPr lang="en-US" baseline="30000" dirty="0"/>
              <a:t>th</a:t>
            </a:r>
            <a:r>
              <a:rPr lang="en-US" dirty="0"/>
              <a:t> Amendment, equal protection under the law.   Same law but two unequal forms of accusers.</a:t>
            </a:r>
          </a:p>
          <a:p>
            <a:pPr marL="457200" lvl="1" indent="0">
              <a:buNone/>
            </a:pPr>
            <a:endParaRPr lang="en-US" dirty="0"/>
          </a:p>
        </p:txBody>
      </p:sp>
      <p:sp>
        <p:nvSpPr>
          <p:cNvPr id="4" name="Slide Number Placeholder 3">
            <a:extLst>
              <a:ext uri="{FF2B5EF4-FFF2-40B4-BE49-F238E27FC236}">
                <a16:creationId xmlns:a16="http://schemas.microsoft.com/office/drawing/2014/main" id="{34267CD2-415B-5590-6915-B2A594BACC72}"/>
              </a:ext>
            </a:extLst>
          </p:cNvPr>
          <p:cNvSpPr>
            <a:spLocks noGrp="1"/>
          </p:cNvSpPr>
          <p:nvPr>
            <p:ph type="sldNum" sz="quarter" idx="12"/>
          </p:nvPr>
        </p:nvSpPr>
        <p:spPr/>
        <p:txBody>
          <a:bodyPr/>
          <a:lstStyle/>
          <a:p>
            <a:fld id="{F90494E8-B5CD-4287-AB82-030F2B9CF68E}" type="slidenum">
              <a:rPr lang="en-US" smtClean="0"/>
              <a:t>6</a:t>
            </a:fld>
            <a:endParaRPr lang="en-US" dirty="0"/>
          </a:p>
        </p:txBody>
      </p:sp>
    </p:spTree>
    <p:extLst>
      <p:ext uri="{BB962C8B-B14F-4D97-AF65-F5344CB8AC3E}">
        <p14:creationId xmlns:p14="http://schemas.microsoft.com/office/powerpoint/2010/main" val="10808692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0613D-0362-709E-1DD0-C3C88D4D785B}"/>
              </a:ext>
            </a:extLst>
          </p:cNvPr>
          <p:cNvSpPr>
            <a:spLocks noGrp="1"/>
          </p:cNvSpPr>
          <p:nvPr>
            <p:ph type="title"/>
          </p:nvPr>
        </p:nvSpPr>
        <p:spPr>
          <a:xfrm>
            <a:off x="646111" y="452718"/>
            <a:ext cx="9404723" cy="1223682"/>
          </a:xfrm>
        </p:spPr>
        <p:txBody>
          <a:bodyPr/>
          <a:lstStyle/>
          <a:p>
            <a:r>
              <a:rPr lang="en-US" dirty="0"/>
              <a:t>For Each </a:t>
            </a:r>
            <a:r>
              <a:rPr lang="en-US" dirty="0" err="1"/>
              <a:t>ATESD</a:t>
            </a:r>
            <a:r>
              <a:rPr lang="en-US" dirty="0"/>
              <a:t> Plan (</a:t>
            </a:r>
            <a:r>
              <a:rPr lang="en-US" dirty="0" err="1"/>
              <a:t>pg</a:t>
            </a:r>
            <a:r>
              <a:rPr lang="en-US" dirty="0"/>
              <a:t> 1)</a:t>
            </a:r>
          </a:p>
        </p:txBody>
      </p:sp>
      <p:sp>
        <p:nvSpPr>
          <p:cNvPr id="3" name="Content Placeholder 2">
            <a:extLst>
              <a:ext uri="{FF2B5EF4-FFF2-40B4-BE49-F238E27FC236}">
                <a16:creationId xmlns:a16="http://schemas.microsoft.com/office/drawing/2014/main" id="{DE8CDD57-933D-0A46-EEF2-751F0A02BE9E}"/>
              </a:ext>
            </a:extLst>
          </p:cNvPr>
          <p:cNvSpPr>
            <a:spLocks noGrp="1"/>
          </p:cNvSpPr>
          <p:nvPr>
            <p:ph idx="1"/>
          </p:nvPr>
        </p:nvSpPr>
        <p:spPr>
          <a:xfrm>
            <a:off x="1104293" y="1506818"/>
            <a:ext cx="8946541" cy="4352364"/>
          </a:xfrm>
        </p:spPr>
        <p:txBody>
          <a:bodyPr>
            <a:normAutofit fontScale="92500" lnSpcReduction="20000"/>
          </a:bodyPr>
          <a:lstStyle/>
          <a:p>
            <a:pPr marL="0" indent="0">
              <a:buNone/>
            </a:pPr>
            <a:endParaRPr lang="en-US" dirty="0"/>
          </a:p>
          <a:p>
            <a:r>
              <a:rPr lang="en-US" dirty="0"/>
              <a:t>Write complaints to the </a:t>
            </a:r>
            <a:r>
              <a:rPr lang="en-US" dirty="0" err="1"/>
              <a:t>CTSBEPLS</a:t>
            </a:r>
            <a:r>
              <a:rPr lang="en-US" dirty="0"/>
              <a:t>.   CT State Board of Examiners for Professional Engineers and Land Surveyors</a:t>
            </a:r>
          </a:p>
          <a:p>
            <a:r>
              <a:rPr lang="en-US" dirty="0">
                <a:hlinkClick r:id="rId2"/>
              </a:rPr>
              <a:t>https://</a:t>
            </a:r>
            <a:r>
              <a:rPr lang="en-US" dirty="0" err="1">
                <a:hlinkClick r:id="rId2"/>
              </a:rPr>
              <a:t>portal.ct.gov</a:t>
            </a:r>
            <a:r>
              <a:rPr lang="en-US" dirty="0">
                <a:hlinkClick r:id="rId2"/>
              </a:rPr>
              <a:t>/</a:t>
            </a:r>
            <a:r>
              <a:rPr lang="en-US" dirty="0" err="1">
                <a:hlinkClick r:id="rId2"/>
              </a:rPr>
              <a:t>dcp</a:t>
            </a:r>
            <a:r>
              <a:rPr lang="en-US" dirty="0">
                <a:hlinkClick r:id="rId2"/>
              </a:rPr>
              <a:t>/occupational-and-professional-division/occupational-boards/state-board-of-examiners-for-professional-engineers-and-land-surveyors?language=</a:t>
            </a:r>
            <a:r>
              <a:rPr lang="en-US" dirty="0" err="1">
                <a:hlinkClick r:id="rId2"/>
              </a:rPr>
              <a:t>en_US</a:t>
            </a:r>
            <a:endParaRPr lang="en-US" dirty="0"/>
          </a:p>
          <a:p>
            <a:r>
              <a:rPr lang="en-US" dirty="0"/>
              <a:t>For each </a:t>
            </a:r>
            <a:r>
              <a:rPr lang="en-US" dirty="0" err="1"/>
              <a:t>ATESD</a:t>
            </a:r>
            <a:r>
              <a:rPr lang="en-US" dirty="0"/>
              <a:t> Plan author, write a complaint of the unlicensed practice of engineering.     The plan contains engineering elements such as 85</a:t>
            </a:r>
            <a:r>
              <a:rPr lang="en-US" baseline="30000" dirty="0"/>
              <a:t>th</a:t>
            </a:r>
            <a:r>
              <a:rPr lang="en-US" dirty="0"/>
              <a:t> percentile speed analyses.   The authors, not being engineers, do not know the significance of the 85</a:t>
            </a:r>
            <a:r>
              <a:rPr lang="en-US" baseline="30000" dirty="0"/>
              <a:t>th</a:t>
            </a:r>
            <a:r>
              <a:rPr lang="en-US" dirty="0"/>
              <a:t> percentile speeds.   In their ignorance, they chose to blame drivers for the engineering failures of their own posted speed limits. </a:t>
            </a:r>
          </a:p>
          <a:p>
            <a:r>
              <a:rPr lang="en-US" dirty="0">
                <a:hlinkClick r:id="rId3"/>
              </a:rPr>
              <a:t>https://</a:t>
            </a:r>
            <a:r>
              <a:rPr lang="en-US" dirty="0" err="1">
                <a:hlinkClick r:id="rId3"/>
              </a:rPr>
              <a:t>redlightrobber.com</a:t>
            </a:r>
            <a:r>
              <a:rPr lang="en-US" dirty="0">
                <a:hlinkClick r:id="rId3"/>
              </a:rPr>
              <a:t>/red/</a:t>
            </a:r>
            <a:r>
              <a:rPr lang="en-US" dirty="0" err="1">
                <a:hlinkClick r:id="rId3"/>
              </a:rPr>
              <a:t>exhibits-connecticut.html#speed</a:t>
            </a:r>
            <a:endParaRPr lang="en-US" dirty="0"/>
          </a:p>
          <a:p>
            <a:r>
              <a:rPr lang="en-US" b="1" dirty="0"/>
              <a:t>MUTCD </a:t>
            </a:r>
            <a:r>
              <a:rPr lang="en-US" b="1" dirty="0" err="1"/>
              <a:t>2B.21</a:t>
            </a:r>
            <a:r>
              <a:rPr lang="en-US" b="1" dirty="0"/>
              <a:t>(06) </a:t>
            </a:r>
          </a:p>
          <a:p>
            <a:pPr marL="0" indent="0">
              <a:buNone/>
            </a:pPr>
            <a:endParaRPr lang="en-US" dirty="0"/>
          </a:p>
        </p:txBody>
      </p:sp>
      <p:sp>
        <p:nvSpPr>
          <p:cNvPr id="4" name="Slide Number Placeholder 3">
            <a:extLst>
              <a:ext uri="{FF2B5EF4-FFF2-40B4-BE49-F238E27FC236}">
                <a16:creationId xmlns:a16="http://schemas.microsoft.com/office/drawing/2014/main" id="{C4FFFC8F-8F1A-573E-D33D-C23D5ABE65AD}"/>
              </a:ext>
            </a:extLst>
          </p:cNvPr>
          <p:cNvSpPr>
            <a:spLocks noGrp="1"/>
          </p:cNvSpPr>
          <p:nvPr>
            <p:ph type="sldNum" sz="quarter" idx="12"/>
          </p:nvPr>
        </p:nvSpPr>
        <p:spPr/>
        <p:txBody>
          <a:bodyPr/>
          <a:lstStyle/>
          <a:p>
            <a:fld id="{F90494E8-B5CD-4287-AB82-030F2B9CF68E}" type="slidenum">
              <a:rPr lang="en-US" smtClean="0"/>
              <a:t>7</a:t>
            </a:fld>
            <a:endParaRPr lang="en-US" dirty="0"/>
          </a:p>
        </p:txBody>
      </p:sp>
    </p:spTree>
    <p:extLst>
      <p:ext uri="{BB962C8B-B14F-4D97-AF65-F5344CB8AC3E}">
        <p14:creationId xmlns:p14="http://schemas.microsoft.com/office/powerpoint/2010/main" val="3840432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3D8168-01F1-0580-C388-0832310B584E}"/>
              </a:ext>
            </a:extLst>
          </p:cNvPr>
          <p:cNvSpPr>
            <a:spLocks noGrp="1"/>
          </p:cNvSpPr>
          <p:nvPr>
            <p:ph type="title"/>
          </p:nvPr>
        </p:nvSpPr>
        <p:spPr/>
        <p:txBody>
          <a:bodyPr/>
          <a:lstStyle/>
          <a:p>
            <a:r>
              <a:rPr lang="en-US" dirty="0"/>
              <a:t>For Each </a:t>
            </a:r>
            <a:r>
              <a:rPr lang="en-US" dirty="0" err="1"/>
              <a:t>ATESD</a:t>
            </a:r>
            <a:r>
              <a:rPr lang="en-US" dirty="0"/>
              <a:t> Plan (</a:t>
            </a:r>
            <a:r>
              <a:rPr lang="en-US" dirty="0" err="1"/>
              <a:t>pg</a:t>
            </a:r>
            <a:r>
              <a:rPr lang="en-US" dirty="0"/>
              <a:t> 2)</a:t>
            </a:r>
          </a:p>
        </p:txBody>
      </p:sp>
      <p:sp>
        <p:nvSpPr>
          <p:cNvPr id="3" name="Content Placeholder 2">
            <a:extLst>
              <a:ext uri="{FF2B5EF4-FFF2-40B4-BE49-F238E27FC236}">
                <a16:creationId xmlns:a16="http://schemas.microsoft.com/office/drawing/2014/main" id="{87B280C1-0D70-92CE-0CE2-BE1C3C42757C}"/>
              </a:ext>
            </a:extLst>
          </p:cNvPr>
          <p:cNvSpPr>
            <a:spLocks noGrp="1"/>
          </p:cNvSpPr>
          <p:nvPr>
            <p:ph idx="1"/>
          </p:nvPr>
        </p:nvSpPr>
        <p:spPr/>
        <p:txBody>
          <a:bodyPr/>
          <a:lstStyle/>
          <a:p>
            <a:r>
              <a:rPr lang="en-US" dirty="0"/>
              <a:t>For the red-light camera analyses, </a:t>
            </a:r>
          </a:p>
          <a:p>
            <a:pPr lvl="1"/>
            <a:r>
              <a:rPr lang="en-US" dirty="0"/>
              <a:t>CTDOT uses an unlawful yellow change interval practice.</a:t>
            </a:r>
          </a:p>
          <a:p>
            <a:pPr lvl="1"/>
            <a:r>
              <a:rPr lang="en-US" dirty="0"/>
              <a:t>Submit https://</a:t>
            </a:r>
            <a:r>
              <a:rPr lang="en-US" dirty="0" err="1"/>
              <a:t>redlightrobber.com</a:t>
            </a:r>
            <a:r>
              <a:rPr lang="en-US" dirty="0"/>
              <a:t>/red/</a:t>
            </a:r>
            <a:r>
              <a:rPr lang="en-US" dirty="0" err="1"/>
              <a:t>exhibits-Connecticut.html#red</a:t>
            </a:r>
            <a:endParaRPr lang="en-US" dirty="0"/>
          </a:p>
          <a:p>
            <a:endParaRPr lang="en-US" dirty="0"/>
          </a:p>
        </p:txBody>
      </p:sp>
      <p:sp>
        <p:nvSpPr>
          <p:cNvPr id="4" name="Slide Number Placeholder 3">
            <a:extLst>
              <a:ext uri="{FF2B5EF4-FFF2-40B4-BE49-F238E27FC236}">
                <a16:creationId xmlns:a16="http://schemas.microsoft.com/office/drawing/2014/main" id="{A7256282-4A80-D62F-2E46-E5D077AC0527}"/>
              </a:ext>
            </a:extLst>
          </p:cNvPr>
          <p:cNvSpPr>
            <a:spLocks noGrp="1"/>
          </p:cNvSpPr>
          <p:nvPr>
            <p:ph type="sldNum" sz="quarter" idx="12"/>
          </p:nvPr>
        </p:nvSpPr>
        <p:spPr/>
        <p:txBody>
          <a:bodyPr/>
          <a:lstStyle/>
          <a:p>
            <a:fld id="{F90494E8-B5CD-4287-AB82-030F2B9CF68E}" type="slidenum">
              <a:rPr lang="en-US" smtClean="0"/>
              <a:t>8</a:t>
            </a:fld>
            <a:endParaRPr lang="en-US" dirty="0"/>
          </a:p>
        </p:txBody>
      </p:sp>
    </p:spTree>
    <p:extLst>
      <p:ext uri="{BB962C8B-B14F-4D97-AF65-F5344CB8AC3E}">
        <p14:creationId xmlns:p14="http://schemas.microsoft.com/office/powerpoint/2010/main" val="24735406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513D91-03B1-92E9-70A2-7E9BF62F28A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B5BF37F-1DA4-64EE-B18A-68D405BA0F12}"/>
              </a:ext>
            </a:extLst>
          </p:cNvPr>
          <p:cNvSpPr>
            <a:spLocks noGrp="1"/>
          </p:cNvSpPr>
          <p:nvPr>
            <p:ph type="title"/>
          </p:nvPr>
        </p:nvSpPr>
        <p:spPr>
          <a:xfrm>
            <a:off x="646111" y="452718"/>
            <a:ext cx="9404723" cy="1223682"/>
          </a:xfrm>
        </p:spPr>
        <p:txBody>
          <a:bodyPr/>
          <a:lstStyle/>
          <a:p>
            <a:r>
              <a:rPr lang="en-US" dirty="0"/>
              <a:t>For Each </a:t>
            </a:r>
            <a:r>
              <a:rPr lang="en-US" dirty="0" err="1"/>
              <a:t>ATESD</a:t>
            </a:r>
            <a:r>
              <a:rPr lang="en-US" dirty="0"/>
              <a:t> Plan (</a:t>
            </a:r>
            <a:r>
              <a:rPr lang="en-US" dirty="0" err="1"/>
              <a:t>pg</a:t>
            </a:r>
            <a:r>
              <a:rPr lang="en-US" dirty="0"/>
              <a:t> 3)</a:t>
            </a:r>
          </a:p>
        </p:txBody>
      </p:sp>
      <p:sp>
        <p:nvSpPr>
          <p:cNvPr id="3" name="Content Placeholder 2">
            <a:extLst>
              <a:ext uri="{FF2B5EF4-FFF2-40B4-BE49-F238E27FC236}">
                <a16:creationId xmlns:a16="http://schemas.microsoft.com/office/drawing/2014/main" id="{F6F2D74E-416C-D3FE-12E1-BB1C5EE6CE45}"/>
              </a:ext>
            </a:extLst>
          </p:cNvPr>
          <p:cNvSpPr>
            <a:spLocks noGrp="1"/>
          </p:cNvSpPr>
          <p:nvPr>
            <p:ph idx="1"/>
          </p:nvPr>
        </p:nvSpPr>
        <p:spPr>
          <a:xfrm>
            <a:off x="1104293" y="1506818"/>
            <a:ext cx="8946541" cy="4352364"/>
          </a:xfrm>
        </p:spPr>
        <p:txBody>
          <a:bodyPr>
            <a:normAutofit/>
          </a:bodyPr>
          <a:lstStyle/>
          <a:p>
            <a:pPr marL="0" indent="0">
              <a:buNone/>
            </a:pPr>
            <a:endParaRPr lang="en-US" dirty="0"/>
          </a:p>
          <a:p>
            <a:r>
              <a:rPr lang="en-US" dirty="0"/>
              <a:t>Make it clear to the Board that you expect </a:t>
            </a:r>
          </a:p>
          <a:p>
            <a:pPr lvl="1"/>
            <a:r>
              <a:rPr lang="en-US" dirty="0"/>
              <a:t>The Board to issue a civil fine to each </a:t>
            </a:r>
            <a:r>
              <a:rPr lang="en-US" dirty="0" err="1"/>
              <a:t>ATESD</a:t>
            </a:r>
            <a:r>
              <a:rPr lang="en-US" dirty="0"/>
              <a:t> author.</a:t>
            </a:r>
          </a:p>
          <a:p>
            <a:pPr lvl="1"/>
            <a:r>
              <a:rPr lang="en-US" dirty="0"/>
              <a:t>The Board order every city to return all the money it stole from its unlicensed practice of engineering</a:t>
            </a:r>
          </a:p>
          <a:p>
            <a:pPr lvl="1"/>
            <a:r>
              <a:rPr lang="en-US" dirty="0"/>
              <a:t>The Board to get a judge to issue an injunction against all red-light camera and speed camera programs,</a:t>
            </a:r>
          </a:p>
          <a:p>
            <a:pPr lvl="1"/>
            <a:r>
              <a:rPr lang="en-US" dirty="0"/>
              <a:t>The Board to find out who is approving these plans at the CTDOT side and issue a civil fine for approval without being the engineer with responsible charge.</a:t>
            </a:r>
          </a:p>
        </p:txBody>
      </p:sp>
      <p:sp>
        <p:nvSpPr>
          <p:cNvPr id="4" name="Slide Number Placeholder 3">
            <a:extLst>
              <a:ext uri="{FF2B5EF4-FFF2-40B4-BE49-F238E27FC236}">
                <a16:creationId xmlns:a16="http://schemas.microsoft.com/office/drawing/2014/main" id="{4BB5BC95-EE1C-75A6-FEC8-DE655BB6B44E}"/>
              </a:ext>
            </a:extLst>
          </p:cNvPr>
          <p:cNvSpPr>
            <a:spLocks noGrp="1"/>
          </p:cNvSpPr>
          <p:nvPr>
            <p:ph type="sldNum" sz="quarter" idx="12"/>
          </p:nvPr>
        </p:nvSpPr>
        <p:spPr/>
        <p:txBody>
          <a:bodyPr/>
          <a:lstStyle/>
          <a:p>
            <a:fld id="{F90494E8-B5CD-4287-AB82-030F2B9CF68E}" type="slidenum">
              <a:rPr lang="en-US" smtClean="0"/>
              <a:t>9</a:t>
            </a:fld>
            <a:endParaRPr lang="en-US" dirty="0"/>
          </a:p>
        </p:txBody>
      </p:sp>
    </p:spTree>
    <p:extLst>
      <p:ext uri="{BB962C8B-B14F-4D97-AF65-F5344CB8AC3E}">
        <p14:creationId xmlns:p14="http://schemas.microsoft.com/office/powerpoint/2010/main" val="11982242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38CD35-8A8F-9EB1-682C-347127666028}"/>
              </a:ext>
            </a:extLst>
          </p:cNvPr>
          <p:cNvSpPr>
            <a:spLocks noGrp="1"/>
          </p:cNvSpPr>
          <p:nvPr>
            <p:ph type="title"/>
          </p:nvPr>
        </p:nvSpPr>
        <p:spPr>
          <a:xfrm>
            <a:off x="646111" y="452718"/>
            <a:ext cx="9869489" cy="1400530"/>
          </a:xfrm>
        </p:spPr>
        <p:txBody>
          <a:bodyPr/>
          <a:lstStyle/>
          <a:p>
            <a:r>
              <a:rPr lang="en-US" dirty="0"/>
              <a:t>Existing Red-Light Camera Programs</a:t>
            </a:r>
          </a:p>
        </p:txBody>
      </p:sp>
      <p:sp>
        <p:nvSpPr>
          <p:cNvPr id="3" name="Content Placeholder 2">
            <a:extLst>
              <a:ext uri="{FF2B5EF4-FFF2-40B4-BE49-F238E27FC236}">
                <a16:creationId xmlns:a16="http://schemas.microsoft.com/office/drawing/2014/main" id="{7E2871D6-A6C9-F8D6-ADB5-68E3636C545C}"/>
              </a:ext>
            </a:extLst>
          </p:cNvPr>
          <p:cNvSpPr>
            <a:spLocks noGrp="1"/>
          </p:cNvSpPr>
          <p:nvPr>
            <p:ph idx="1"/>
          </p:nvPr>
        </p:nvSpPr>
        <p:spPr>
          <a:xfrm>
            <a:off x="801689" y="1384300"/>
            <a:ext cx="10744200" cy="5177971"/>
          </a:xfrm>
        </p:spPr>
        <p:txBody>
          <a:bodyPr>
            <a:normAutofit lnSpcReduction="10000"/>
          </a:bodyPr>
          <a:lstStyle/>
          <a:p>
            <a:r>
              <a:rPr lang="en-US" dirty="0"/>
              <a:t>FOI the City Clerk.   You want to see the red-light camera installation plans, signed, sealed and dated by a CT licensed professional engineer, for every intersection the red-light cameras are installed.   The name of the firm should be in the title block of every page of the plan, that firm having registered to practice engineering in CT.    </a:t>
            </a:r>
          </a:p>
          <a:p>
            <a:r>
              <a:rPr lang="en-US" dirty="0"/>
              <a:t>FOI the City Clerk.   You want to see traffic signal plan of record, signed, sealed and dated by a CT licensed professional engineer for each red-light camera intersection.   The name of the firm should be in the title block of every page of the plan, that firm having registered to practice engineering in CT.   </a:t>
            </a:r>
          </a:p>
          <a:p>
            <a:r>
              <a:rPr lang="en-US" dirty="0"/>
              <a:t>FOI the City Clerk.   You want to see traffic signal timing chart with all change and clearance intervals and approach speeds, along with calculations showing how the traffic engineer computed the intervals.   Timing calculation sheets must include yellow of record, signed, sealed and dated by a CT licensed professional engineer for each red-light camera intersection.   The name of the firm should be in the title block of every page of the plan, that firm having registered to practice engineering in CT.   </a:t>
            </a:r>
          </a:p>
        </p:txBody>
      </p:sp>
      <p:sp>
        <p:nvSpPr>
          <p:cNvPr id="4" name="Slide Number Placeholder 3">
            <a:extLst>
              <a:ext uri="{FF2B5EF4-FFF2-40B4-BE49-F238E27FC236}">
                <a16:creationId xmlns:a16="http://schemas.microsoft.com/office/drawing/2014/main" id="{8193FD91-1D24-0EF4-AEA4-34BF32CB5B9A}"/>
              </a:ext>
            </a:extLst>
          </p:cNvPr>
          <p:cNvSpPr>
            <a:spLocks noGrp="1"/>
          </p:cNvSpPr>
          <p:nvPr>
            <p:ph type="sldNum" sz="quarter" idx="12"/>
          </p:nvPr>
        </p:nvSpPr>
        <p:spPr/>
        <p:txBody>
          <a:bodyPr/>
          <a:lstStyle/>
          <a:p>
            <a:fld id="{F90494E8-B5CD-4287-AB82-030F2B9CF68E}" type="slidenum">
              <a:rPr lang="en-US" smtClean="0"/>
              <a:t>10</a:t>
            </a:fld>
            <a:endParaRPr lang="en-US" dirty="0"/>
          </a:p>
        </p:txBody>
      </p:sp>
    </p:spTree>
    <p:extLst>
      <p:ext uri="{BB962C8B-B14F-4D97-AF65-F5344CB8AC3E}">
        <p14:creationId xmlns:p14="http://schemas.microsoft.com/office/powerpoint/2010/main" val="1667831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967D3B-9C0B-71DB-1A8C-94CBDEF907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3E4C47-521B-4447-6BDE-EBCD882963B2}"/>
              </a:ext>
            </a:extLst>
          </p:cNvPr>
          <p:cNvSpPr>
            <a:spLocks noGrp="1"/>
          </p:cNvSpPr>
          <p:nvPr>
            <p:ph type="title"/>
          </p:nvPr>
        </p:nvSpPr>
        <p:spPr/>
        <p:txBody>
          <a:bodyPr/>
          <a:lstStyle/>
          <a:p>
            <a:r>
              <a:rPr lang="en-US" dirty="0"/>
              <a:t>Existing Speed Camera Programs</a:t>
            </a:r>
          </a:p>
        </p:txBody>
      </p:sp>
      <p:sp>
        <p:nvSpPr>
          <p:cNvPr id="3" name="Content Placeholder 2">
            <a:extLst>
              <a:ext uri="{FF2B5EF4-FFF2-40B4-BE49-F238E27FC236}">
                <a16:creationId xmlns:a16="http://schemas.microsoft.com/office/drawing/2014/main" id="{63DE2A83-7E6A-B8F7-FA34-19E983B0922A}"/>
              </a:ext>
            </a:extLst>
          </p:cNvPr>
          <p:cNvSpPr>
            <a:spLocks noGrp="1"/>
          </p:cNvSpPr>
          <p:nvPr>
            <p:ph idx="1"/>
          </p:nvPr>
        </p:nvSpPr>
        <p:spPr>
          <a:xfrm>
            <a:off x="344406" y="1397000"/>
            <a:ext cx="9705448" cy="4851399"/>
          </a:xfrm>
        </p:spPr>
        <p:txBody>
          <a:bodyPr>
            <a:normAutofit/>
          </a:bodyPr>
          <a:lstStyle/>
          <a:p>
            <a:r>
              <a:rPr lang="en-US" dirty="0"/>
              <a:t>FOI the City Clerk.   You want to see the speed camera installation plans, signed, sealed and dated by a CT licensed professional engineer, for every location the speed cameras are installed.   The name of the firm should be in the title block of every page of the plan, that firm having registered to practice engineering in CT.    </a:t>
            </a:r>
          </a:p>
          <a:p>
            <a:r>
              <a:rPr lang="en-US" dirty="0"/>
              <a:t>FOI the City Clerk. The speed camera plans must specify the advance warning signs and their locations.</a:t>
            </a:r>
          </a:p>
          <a:p>
            <a:r>
              <a:rPr lang="en-US" dirty="0"/>
              <a:t>FOI the City Clerk. The speed camera plans must specify the distance the camera pole is from the road, so that we can see if it complies with clear zone regulations.</a:t>
            </a:r>
          </a:p>
          <a:p>
            <a:r>
              <a:rPr lang="en-US" dirty="0"/>
              <a:t>FOI the City Clerk.  You want a copy of the signed contract between the city and the camera firm.     You to see the conditions of the contract, including if the city has opted to save “non-violation” data.   </a:t>
            </a:r>
          </a:p>
          <a:p>
            <a:pPr marL="0" indent="0">
              <a:buNone/>
            </a:pPr>
            <a:endParaRPr lang="en-US" dirty="0"/>
          </a:p>
        </p:txBody>
      </p:sp>
      <p:sp>
        <p:nvSpPr>
          <p:cNvPr id="4" name="Slide Number Placeholder 3">
            <a:extLst>
              <a:ext uri="{FF2B5EF4-FFF2-40B4-BE49-F238E27FC236}">
                <a16:creationId xmlns:a16="http://schemas.microsoft.com/office/drawing/2014/main" id="{33BBBB1E-8FA9-3DE7-C96C-10DC1A7EB6E9}"/>
              </a:ext>
            </a:extLst>
          </p:cNvPr>
          <p:cNvSpPr>
            <a:spLocks noGrp="1"/>
          </p:cNvSpPr>
          <p:nvPr>
            <p:ph type="sldNum" sz="quarter" idx="12"/>
          </p:nvPr>
        </p:nvSpPr>
        <p:spPr/>
        <p:txBody>
          <a:bodyPr/>
          <a:lstStyle/>
          <a:p>
            <a:fld id="{F90494E8-B5CD-4287-AB82-030F2B9CF68E}" type="slidenum">
              <a:rPr lang="en-US" smtClean="0"/>
              <a:t>11</a:t>
            </a:fld>
            <a:endParaRPr lang="en-US" dirty="0"/>
          </a:p>
        </p:txBody>
      </p:sp>
    </p:spTree>
    <p:extLst>
      <p:ext uri="{BB962C8B-B14F-4D97-AF65-F5344CB8AC3E}">
        <p14:creationId xmlns:p14="http://schemas.microsoft.com/office/powerpoint/2010/main" val="93659557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7B9976-1F7F-07D4-EF4E-26DEB92D4DE3}"/>
            </a:ext>
          </a:extLst>
        </p:cNvPr>
        <p:cNvGrpSpPr/>
        <p:nvPr/>
      </p:nvGrpSpPr>
      <p:grpSpPr>
        <a:xfrm>
          <a:off x="0" y="0"/>
          <a:ext cx="0" cy="0"/>
          <a:chOff x="0" y="0"/>
          <a:chExt cx="0" cy="0"/>
        </a:xfrm>
      </p:grpSpPr>
      <p:sp>
        <p:nvSpPr>
          <p:cNvPr id="10" name="Title 1">
            <a:extLst>
              <a:ext uri="{FF2B5EF4-FFF2-40B4-BE49-F238E27FC236}">
                <a16:creationId xmlns:a16="http://schemas.microsoft.com/office/drawing/2014/main" id="{E181F4E6-13BA-D68C-8EAF-EAD6FCB7A3E9}"/>
              </a:ext>
            </a:extLst>
          </p:cNvPr>
          <p:cNvSpPr>
            <a:spLocks noGrp="1"/>
          </p:cNvSpPr>
          <p:nvPr>
            <p:ph type="ctrTitle"/>
          </p:nvPr>
        </p:nvSpPr>
        <p:spPr>
          <a:xfrm>
            <a:off x="819290" y="679572"/>
            <a:ext cx="9770379" cy="3994028"/>
          </a:xfrm>
          <a:noFill/>
        </p:spPr>
        <p:txBody>
          <a:bodyPr>
            <a:normAutofit fontScale="90000"/>
          </a:bodyPr>
          <a:lstStyle/>
          <a:p>
            <a:r>
              <a:rPr lang="en-US" dirty="0"/>
              <a:t>Thank You</a:t>
            </a:r>
            <a:br>
              <a:rPr lang="en-US" dirty="0"/>
            </a:br>
            <a:br>
              <a:rPr lang="en-US" dirty="0"/>
            </a:br>
            <a:r>
              <a:rPr lang="en-US" dirty="0"/>
              <a:t>Notifying the Board of Engineers</a:t>
            </a:r>
            <a:endParaRPr lang="en-US" sz="4000" dirty="0"/>
          </a:p>
        </p:txBody>
      </p:sp>
      <p:sp>
        <p:nvSpPr>
          <p:cNvPr id="11" name="Subtitle 2">
            <a:extLst>
              <a:ext uri="{FF2B5EF4-FFF2-40B4-BE49-F238E27FC236}">
                <a16:creationId xmlns:a16="http://schemas.microsoft.com/office/drawing/2014/main" id="{D6DF612C-F47E-8BA6-6831-EBDD2A94389A}"/>
              </a:ext>
            </a:extLst>
          </p:cNvPr>
          <p:cNvSpPr>
            <a:spLocks noGrp="1"/>
          </p:cNvSpPr>
          <p:nvPr>
            <p:ph type="subTitle" idx="1"/>
          </p:nvPr>
        </p:nvSpPr>
        <p:spPr>
          <a:xfrm>
            <a:off x="819290" y="4788954"/>
            <a:ext cx="8825658" cy="1573745"/>
          </a:xfrm>
        </p:spPr>
        <p:txBody>
          <a:bodyPr>
            <a:normAutofit fontScale="92500" lnSpcReduction="10000"/>
          </a:bodyPr>
          <a:lstStyle/>
          <a:p>
            <a:r>
              <a:rPr lang="en-US" dirty="0"/>
              <a:t>Attack LESSON 2</a:t>
            </a:r>
          </a:p>
          <a:p>
            <a:r>
              <a:rPr lang="en-US" dirty="0"/>
              <a:t>Connecticut for responsible Technology, September 1, 2026</a:t>
            </a:r>
          </a:p>
          <a:p>
            <a:r>
              <a:rPr lang="en-US" dirty="0"/>
              <a:t>Brian Ceccarelli, PE</a:t>
            </a:r>
          </a:p>
          <a:p>
            <a:r>
              <a:rPr lang="en-US" dirty="0"/>
              <a:t>brian@ceccarelli-pe.com</a:t>
            </a:r>
          </a:p>
        </p:txBody>
      </p:sp>
      <p:sp>
        <p:nvSpPr>
          <p:cNvPr id="15" name="Slide Number Placeholder 14">
            <a:extLst>
              <a:ext uri="{FF2B5EF4-FFF2-40B4-BE49-F238E27FC236}">
                <a16:creationId xmlns:a16="http://schemas.microsoft.com/office/drawing/2014/main" id="{717FD59B-E568-1348-57F7-D3DC9D6F901F}"/>
              </a:ext>
            </a:extLst>
          </p:cNvPr>
          <p:cNvSpPr>
            <a:spLocks noGrp="1"/>
          </p:cNvSpPr>
          <p:nvPr>
            <p:ph type="sldNum" sz="quarter" idx="12"/>
          </p:nvPr>
        </p:nvSpPr>
        <p:spPr/>
        <p:txBody>
          <a:bodyPr/>
          <a:lstStyle/>
          <a:p>
            <a:fld id="{F90494E8-B5CD-4287-AB82-030F2B9CF68E}" type="slidenum">
              <a:rPr lang="en-US" smtClean="0"/>
              <a:pPr/>
              <a:t>12</a:t>
            </a:fld>
            <a:endParaRPr lang="en-US" dirty="0"/>
          </a:p>
        </p:txBody>
      </p:sp>
      <p:pic>
        <p:nvPicPr>
          <p:cNvPr id="3" name="Picture 2">
            <a:extLst>
              <a:ext uri="{FF2B5EF4-FFF2-40B4-BE49-F238E27FC236}">
                <a16:creationId xmlns:a16="http://schemas.microsoft.com/office/drawing/2014/main" id="{E6DF6F6C-45BE-9278-3A36-1B808C1FF3AA}"/>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10771639" y="5450309"/>
            <a:ext cx="1326106" cy="1326106"/>
          </a:xfrm>
          <a:prstGeom prst="rect">
            <a:avLst/>
          </a:prstGeom>
        </p:spPr>
      </p:pic>
    </p:spTree>
    <p:extLst>
      <p:ext uri="{BB962C8B-B14F-4D97-AF65-F5344CB8AC3E}">
        <p14:creationId xmlns:p14="http://schemas.microsoft.com/office/powerpoint/2010/main" val="12390556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1066</TotalTime>
  <Words>1040</Words>
  <Application>Microsoft Office PowerPoint</Application>
  <PresentationFormat>Widescreen</PresentationFormat>
  <Paragraphs>74</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Calibri</vt:lpstr>
      <vt:lpstr>Century Gothic</vt:lpstr>
      <vt:lpstr>Wingdings 3</vt:lpstr>
      <vt:lpstr>Ion</vt:lpstr>
      <vt:lpstr> Notifying the Board of Engineers</vt:lpstr>
      <vt:lpstr>PowerPoint Presentation</vt:lpstr>
      <vt:lpstr>SS4A – Safe Street for America Grants</vt:lpstr>
      <vt:lpstr>MUTCD – Manual of Uniform Traffic Control Devices</vt:lpstr>
      <vt:lpstr>The Engineering Practice Statute</vt:lpstr>
      <vt:lpstr>Concepts</vt:lpstr>
      <vt:lpstr>For Each ATESD Plan (pg 1)</vt:lpstr>
      <vt:lpstr>For Each ATESD Plan (pg 2)</vt:lpstr>
      <vt:lpstr>For Each ATESD Plan (pg 3)</vt:lpstr>
      <vt:lpstr>Existing Red-Light Camera Programs</vt:lpstr>
      <vt:lpstr>Existing Speed Camera Programs</vt:lpstr>
      <vt:lpstr>Thank You  Notifying the Board of Engineers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Brian Ceccarelli</dc:creator>
  <cp:lastModifiedBy>Brian Ceccarelli</cp:lastModifiedBy>
  <cp:revision>124</cp:revision>
  <dcterms:created xsi:type="dcterms:W3CDTF">2023-03-02T20:15:47Z</dcterms:created>
  <dcterms:modified xsi:type="dcterms:W3CDTF">2026-09-08T17:04:27Z</dcterms:modified>
</cp:coreProperties>
</file>