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2.xml" ContentType="application/vnd.openxmlformats-officedocument.presentationml.comments+xml"/>
  <Override PartName="/ppt/notesSlides/notesSlide6.xml" ContentType="application/vnd.openxmlformats-officedocument.presentationml.notesSlide+xml"/>
  <Override PartName="/ppt/comments/comment3.xml" ContentType="application/vnd.openxmlformats-officedocument.presentationml.comments+xml"/>
  <Override PartName="/ppt/notesSlides/notesSlide7.xml" ContentType="application/vnd.openxmlformats-officedocument.presentationml.notesSlide+xml"/>
  <Override PartName="/ppt/comments/comment4.xml" ContentType="application/vnd.openxmlformats-officedocument.presentationml.comments+xml"/>
  <Override PartName="/ppt/notesSlides/notesSlide8.xml" ContentType="application/vnd.openxmlformats-officedocument.presentationml.notesSlide+xml"/>
  <Override PartName="/ppt/comments/comment5.xml" ContentType="application/vnd.openxmlformats-officedocument.presentationml.comments+xml"/>
  <Override PartName="/ppt/notesSlides/notesSlide9.xml" ContentType="application/vnd.openxmlformats-officedocument.presentationml.notesSlide+xml"/>
  <Override PartName="/ppt/comments/comment6.xml" ContentType="application/vnd.openxmlformats-officedocument.presentationml.comments+xml"/>
  <Override PartName="/ppt/notesSlides/notesSlide10.xml" ContentType="application/vnd.openxmlformats-officedocument.presentationml.notesSlide+xml"/>
  <Override PartName="/ppt/comments/comment7.xml" ContentType="application/vnd.openxmlformats-officedocument.presentationml.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8.xml" ContentType="application/vnd.openxmlformats-officedocument.presentationml.comments+xml"/>
  <Override PartName="/ppt/notesSlides/notesSlide17.xml" ContentType="application/vnd.openxmlformats-officedocument.presentationml.notesSlide+xml"/>
  <Override PartName="/ppt/comments/comment9.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63"/>
  </p:notesMasterIdLst>
  <p:sldIdLst>
    <p:sldId id="256" r:id="rId2"/>
    <p:sldId id="272" r:id="rId3"/>
    <p:sldId id="273" r:id="rId4"/>
    <p:sldId id="278" r:id="rId5"/>
    <p:sldId id="280" r:id="rId6"/>
    <p:sldId id="277" r:id="rId7"/>
    <p:sldId id="330" r:id="rId8"/>
    <p:sldId id="279" r:id="rId9"/>
    <p:sldId id="366" r:id="rId10"/>
    <p:sldId id="275" r:id="rId11"/>
    <p:sldId id="320" r:id="rId12"/>
    <p:sldId id="274" r:id="rId13"/>
    <p:sldId id="367" r:id="rId14"/>
    <p:sldId id="368" r:id="rId15"/>
    <p:sldId id="292" r:id="rId16"/>
    <p:sldId id="296" r:id="rId17"/>
    <p:sldId id="373" r:id="rId18"/>
    <p:sldId id="376" r:id="rId19"/>
    <p:sldId id="268" r:id="rId20"/>
    <p:sldId id="294" r:id="rId21"/>
    <p:sldId id="371" r:id="rId22"/>
    <p:sldId id="372" r:id="rId23"/>
    <p:sldId id="291" r:id="rId24"/>
    <p:sldId id="377" r:id="rId25"/>
    <p:sldId id="369" r:id="rId26"/>
    <p:sldId id="289" r:id="rId27"/>
    <p:sldId id="301" r:id="rId28"/>
    <p:sldId id="383" r:id="rId29"/>
    <p:sldId id="262" r:id="rId30"/>
    <p:sldId id="378" r:id="rId31"/>
    <p:sldId id="379" r:id="rId32"/>
    <p:sldId id="321" r:id="rId33"/>
    <p:sldId id="360" r:id="rId34"/>
    <p:sldId id="322" r:id="rId35"/>
    <p:sldId id="361" r:id="rId36"/>
    <p:sldId id="380" r:id="rId37"/>
    <p:sldId id="381" r:id="rId38"/>
    <p:sldId id="382" r:id="rId39"/>
    <p:sldId id="323" r:id="rId40"/>
    <p:sldId id="346" r:id="rId41"/>
    <p:sldId id="345" r:id="rId42"/>
    <p:sldId id="384" r:id="rId43"/>
    <p:sldId id="385" r:id="rId44"/>
    <p:sldId id="386" r:id="rId45"/>
    <p:sldId id="387" r:id="rId46"/>
    <p:sldId id="304" r:id="rId47"/>
    <p:sldId id="388" r:id="rId48"/>
    <p:sldId id="389" r:id="rId49"/>
    <p:sldId id="307" r:id="rId50"/>
    <p:sldId id="309" r:id="rId51"/>
    <p:sldId id="390" r:id="rId52"/>
    <p:sldId id="392" r:id="rId53"/>
    <p:sldId id="391" r:id="rId54"/>
    <p:sldId id="393" r:id="rId55"/>
    <p:sldId id="394" r:id="rId56"/>
    <p:sldId id="318" r:id="rId57"/>
    <p:sldId id="352" r:id="rId58"/>
    <p:sldId id="395" r:id="rId59"/>
    <p:sldId id="354" r:id="rId60"/>
    <p:sldId id="353" r:id="rId61"/>
    <p:sldId id="396" r:id="rId62"/>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ceccarelli" initials="b" lastIdx="5" clrIdx="0">
    <p:extLst>
      <p:ext uri="{19B8F6BF-5375-455C-9EA6-DF929625EA0E}">
        <p15:presenceInfo xmlns:p15="http://schemas.microsoft.com/office/powerpoint/2012/main" userId="bceccarelli"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346" autoAdjust="0"/>
    <p:restoredTop sz="95621" autoAdjust="0"/>
  </p:normalViewPr>
  <p:slideViewPr>
    <p:cSldViewPr snapToGrid="0">
      <p:cViewPr varScale="1">
        <p:scale>
          <a:sx n="75" d="100"/>
          <a:sy n="75" d="100"/>
        </p:scale>
        <p:origin x="135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5-09-08T23:47:01.839" idx="3">
    <p:pos x="10" y="10"/>
    <p:text>This equation expresses the true physical relationship between time, initial velocity and deceleration.    There is no "2".</p:text>
    <p:extLst>
      <p:ext uri="{C676402C-5697-4E1C-873F-D02D1690AC5C}">
        <p15:threadingInfo xmlns:p15="http://schemas.microsoft.com/office/powerpoint/2012/main" timeZoneBias="24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15-09-08T23:42:46.711" idx="1">
    <p:pos x="10" y="10"/>
    <p:text>The equation to set the duration of the yellow light is the perception-reaction time + the time it takes to traverse the stopping distance at the speed limit v.</p:text>
    <p:extLst>
      <p:ext uri="{C676402C-5697-4E1C-873F-D02D1690AC5C}">
        <p15:threadingInfo xmlns:p15="http://schemas.microsoft.com/office/powerpoint/2012/main" timeZoneBias="24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C1F49DF6-BB18-44DC-B982-B7A95C682FCC}" type="datetimeFigureOut">
              <a:rPr lang="en-US" smtClean="0"/>
              <a:t>10/5/2026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15606B3F-3320-48D0-AC6B-BB2A21A039A0}" type="slidenum">
              <a:rPr lang="en-US" smtClean="0"/>
              <a:t>‹#›</a:t>
            </a:fld>
            <a:endParaRPr lang="en-US"/>
          </a:p>
        </p:txBody>
      </p:sp>
    </p:spTree>
    <p:extLst>
      <p:ext uri="{BB962C8B-B14F-4D97-AF65-F5344CB8AC3E}">
        <p14:creationId xmlns:p14="http://schemas.microsoft.com/office/powerpoint/2010/main" val="2557976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1</a:t>
            </a:fld>
            <a:endParaRPr lang="en-US"/>
          </a:p>
        </p:txBody>
      </p:sp>
    </p:spTree>
    <p:extLst>
      <p:ext uri="{BB962C8B-B14F-4D97-AF65-F5344CB8AC3E}">
        <p14:creationId xmlns:p14="http://schemas.microsoft.com/office/powerpoint/2010/main" val="1965646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movie “</a:t>
            </a:r>
            <a:r>
              <a:rPr lang="en-US" dirty="0" err="1"/>
              <a:t>Starman</a:t>
            </a:r>
            <a:r>
              <a:rPr lang="en-US" dirty="0"/>
              <a:t>”, 1984.   Jeff Bridges plays the part of an alien visiting Earth.   </a:t>
            </a:r>
          </a:p>
        </p:txBody>
      </p:sp>
      <p:sp>
        <p:nvSpPr>
          <p:cNvPr id="4" name="Slide Number Placeholder 3"/>
          <p:cNvSpPr>
            <a:spLocks noGrp="1"/>
          </p:cNvSpPr>
          <p:nvPr>
            <p:ph type="sldNum" sz="quarter" idx="10"/>
          </p:nvPr>
        </p:nvSpPr>
        <p:spPr/>
        <p:txBody>
          <a:bodyPr/>
          <a:lstStyle/>
          <a:p>
            <a:fld id="{15606B3F-3320-48D0-AC6B-BB2A21A039A0}" type="slidenum">
              <a:rPr lang="en-US" smtClean="0"/>
              <a:t>2</a:t>
            </a:fld>
            <a:endParaRPr lang="en-US"/>
          </a:p>
        </p:txBody>
      </p:sp>
    </p:spTree>
    <p:extLst>
      <p:ext uri="{BB962C8B-B14F-4D97-AF65-F5344CB8AC3E}">
        <p14:creationId xmlns:p14="http://schemas.microsoft.com/office/powerpoint/2010/main" val="1766532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appeared in Gazis, Herman, </a:t>
            </a:r>
            <a:r>
              <a:rPr lang="en-US" baseline="0" dirty="0" err="1"/>
              <a:t>Maradudin’s</a:t>
            </a:r>
            <a:r>
              <a:rPr lang="en-US" baseline="0" dirty="0"/>
              <a:t> paper “The Problem with the Amber Signal Light in Traffic Flow”.   </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15</a:t>
            </a:fld>
            <a:endParaRPr lang="en-US"/>
          </a:p>
        </p:txBody>
      </p:sp>
    </p:spTree>
    <p:extLst>
      <p:ext uri="{BB962C8B-B14F-4D97-AF65-F5344CB8AC3E}">
        <p14:creationId xmlns:p14="http://schemas.microsoft.com/office/powerpoint/2010/main" val="3180199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ITE formula is very limited in its use.</a:t>
            </a:r>
          </a:p>
        </p:txBody>
      </p:sp>
      <p:sp>
        <p:nvSpPr>
          <p:cNvPr id="4" name="Slide Number Placeholder 3"/>
          <p:cNvSpPr>
            <a:spLocks noGrp="1"/>
          </p:cNvSpPr>
          <p:nvPr>
            <p:ph type="sldNum" sz="quarter" idx="10"/>
          </p:nvPr>
        </p:nvSpPr>
        <p:spPr/>
        <p:txBody>
          <a:bodyPr/>
          <a:lstStyle/>
          <a:p>
            <a:fld id="{15606B3F-3320-48D0-AC6B-BB2A21A039A0}" type="slidenum">
              <a:rPr lang="en-US" smtClean="0"/>
              <a:t>16</a:t>
            </a:fld>
            <a:endParaRPr lang="en-US"/>
          </a:p>
        </p:txBody>
      </p:sp>
    </p:spTree>
    <p:extLst>
      <p:ext uri="{BB962C8B-B14F-4D97-AF65-F5344CB8AC3E}">
        <p14:creationId xmlns:p14="http://schemas.microsoft.com/office/powerpoint/2010/main" val="564833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appeared in Gazis, Herman, </a:t>
            </a:r>
            <a:r>
              <a:rPr lang="en-US" baseline="0" dirty="0" err="1"/>
              <a:t>Maradudin’s</a:t>
            </a:r>
            <a:r>
              <a:rPr lang="en-US" baseline="0" dirty="0"/>
              <a:t> paper “The Problem with the Amber Signal Light in Traffic Flow”.   </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17</a:t>
            </a:fld>
            <a:endParaRPr lang="en-US"/>
          </a:p>
        </p:txBody>
      </p:sp>
    </p:spTree>
    <p:extLst>
      <p:ext uri="{BB962C8B-B14F-4D97-AF65-F5344CB8AC3E}">
        <p14:creationId xmlns:p14="http://schemas.microsoft.com/office/powerpoint/2010/main" val="3101604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appeared in Gazis, Herman, </a:t>
            </a:r>
            <a:r>
              <a:rPr lang="en-US" baseline="0" dirty="0" err="1"/>
              <a:t>Maradudin’s</a:t>
            </a:r>
            <a:r>
              <a:rPr lang="en-US" baseline="0" dirty="0"/>
              <a:t> paper “The Problem with the Amber Signal Light in Traffic Flow”.   </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18</a:t>
            </a:fld>
            <a:endParaRPr lang="en-US"/>
          </a:p>
        </p:txBody>
      </p:sp>
    </p:spTree>
    <p:extLst>
      <p:ext uri="{BB962C8B-B14F-4D97-AF65-F5344CB8AC3E}">
        <p14:creationId xmlns:p14="http://schemas.microsoft.com/office/powerpoint/2010/main" val="2749392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Newton’s Laws of Motion, the time to stop = the initial</a:t>
            </a:r>
            <a:r>
              <a:rPr lang="en-US" baseline="0" dirty="0"/>
              <a:t> velocity divided by deceleration.   There is no “2”.</a:t>
            </a:r>
          </a:p>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19</a:t>
            </a:fld>
            <a:endParaRPr lang="en-US"/>
          </a:p>
        </p:txBody>
      </p:sp>
    </p:spTree>
    <p:extLst>
      <p:ext uri="{BB962C8B-B14F-4D97-AF65-F5344CB8AC3E}">
        <p14:creationId xmlns:p14="http://schemas.microsoft.com/office/powerpoint/2010/main" val="65413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appeared in Gazis, Herman, </a:t>
            </a:r>
            <a:r>
              <a:rPr lang="en-US" baseline="0" dirty="0" err="1"/>
              <a:t>Maradudin’s</a:t>
            </a:r>
            <a:r>
              <a:rPr lang="en-US" baseline="0" dirty="0"/>
              <a:t> paper “The Problem with the Amber Signal Light in Traffic Flow”.   </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20</a:t>
            </a:fld>
            <a:endParaRPr lang="en-US"/>
          </a:p>
        </p:txBody>
      </p:sp>
    </p:spTree>
    <p:extLst>
      <p:ext uri="{BB962C8B-B14F-4D97-AF65-F5344CB8AC3E}">
        <p14:creationId xmlns:p14="http://schemas.microsoft.com/office/powerpoint/2010/main" val="3915584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appeared in Gazis, Herman, </a:t>
            </a:r>
            <a:r>
              <a:rPr lang="en-US" baseline="0" dirty="0" err="1"/>
              <a:t>Maradudin’s</a:t>
            </a:r>
            <a:r>
              <a:rPr lang="en-US" baseline="0" dirty="0"/>
              <a:t> paper “The Problem with the Amber Signal Light in Traffic Flow”.   </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21</a:t>
            </a:fld>
            <a:endParaRPr lang="en-US"/>
          </a:p>
        </p:txBody>
      </p:sp>
    </p:spTree>
    <p:extLst>
      <p:ext uri="{BB962C8B-B14F-4D97-AF65-F5344CB8AC3E}">
        <p14:creationId xmlns:p14="http://schemas.microsoft.com/office/powerpoint/2010/main" val="162881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appears in ITE’s Determining Vehicle Change Intervals, 1985.   This form as the </a:t>
            </a:r>
            <a:r>
              <a:rPr lang="en-US" baseline="0" dirty="0" err="1"/>
              <a:t>gG</a:t>
            </a:r>
            <a:r>
              <a:rPr lang="en-US" baseline="0" dirty="0"/>
              <a:t> from </a:t>
            </a:r>
            <a:r>
              <a:rPr lang="en-US" baseline="0" dirty="0" err="1"/>
              <a:t>Parsonson</a:t>
            </a:r>
            <a:r>
              <a:rPr lang="en-US" baseline="0" dirty="0"/>
              <a:t> and Santiago.</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25</a:t>
            </a:fld>
            <a:endParaRPr lang="en-US"/>
          </a:p>
        </p:txBody>
      </p:sp>
    </p:spTree>
    <p:extLst>
      <p:ext uri="{BB962C8B-B14F-4D97-AF65-F5344CB8AC3E}">
        <p14:creationId xmlns:p14="http://schemas.microsoft.com/office/powerpoint/2010/main" val="2523007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27</a:t>
            </a:fld>
            <a:endParaRPr lang="en-US"/>
          </a:p>
        </p:txBody>
      </p:sp>
    </p:spTree>
    <p:extLst>
      <p:ext uri="{BB962C8B-B14F-4D97-AF65-F5344CB8AC3E}">
        <p14:creationId xmlns:p14="http://schemas.microsoft.com/office/powerpoint/2010/main" val="1069672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28</a:t>
            </a:fld>
            <a:endParaRPr lang="en-US"/>
          </a:p>
        </p:txBody>
      </p:sp>
    </p:spTree>
    <p:extLst>
      <p:ext uri="{BB962C8B-B14F-4D97-AF65-F5344CB8AC3E}">
        <p14:creationId xmlns:p14="http://schemas.microsoft.com/office/powerpoint/2010/main" val="2556051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ITE formula does not work for </a:t>
            </a:r>
            <a:r>
              <a:rPr lang="en-US" baseline="0" dirty="0"/>
              <a:t>turns.    It is does not work for straight-thru traffic when there are nearby businesses or side-streets from which cars emerge or egress.  The formula does not work for any slowing down maneuver, not even to avoid a pedestrian.   Hence drivers in order to avoid running a red light, throw caution to the wind.    The formula only supports a driver going as fast as he can.     This is also the reason why drivers beat the light.</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29</a:t>
            </a:fld>
            <a:endParaRPr lang="en-US"/>
          </a:p>
        </p:txBody>
      </p:sp>
    </p:spTree>
    <p:extLst>
      <p:ext uri="{BB962C8B-B14F-4D97-AF65-F5344CB8AC3E}">
        <p14:creationId xmlns:p14="http://schemas.microsoft.com/office/powerpoint/2010/main" val="1572215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42</a:t>
            </a:fld>
            <a:endParaRPr lang="en-US"/>
          </a:p>
        </p:txBody>
      </p:sp>
    </p:spTree>
    <p:extLst>
      <p:ext uri="{BB962C8B-B14F-4D97-AF65-F5344CB8AC3E}">
        <p14:creationId xmlns:p14="http://schemas.microsoft.com/office/powerpoint/2010/main" val="12008344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45</a:t>
            </a:fld>
            <a:endParaRPr lang="en-US"/>
          </a:p>
        </p:txBody>
      </p:sp>
    </p:spTree>
    <p:extLst>
      <p:ext uri="{BB962C8B-B14F-4D97-AF65-F5344CB8AC3E}">
        <p14:creationId xmlns:p14="http://schemas.microsoft.com/office/powerpoint/2010/main" val="1192519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appears in ITE’s Determining Vehicle Change Intervals, 1985.   This form as the </a:t>
            </a:r>
            <a:r>
              <a:rPr lang="en-US" baseline="0" dirty="0" err="1"/>
              <a:t>gG</a:t>
            </a:r>
            <a:r>
              <a:rPr lang="en-US" baseline="0" dirty="0"/>
              <a:t> from </a:t>
            </a:r>
            <a:r>
              <a:rPr lang="en-US" baseline="0" dirty="0" err="1"/>
              <a:t>Parsonson</a:t>
            </a:r>
            <a:r>
              <a:rPr lang="en-US" baseline="0" dirty="0"/>
              <a:t> and Santiago.</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46</a:t>
            </a:fld>
            <a:endParaRPr lang="en-US"/>
          </a:p>
        </p:txBody>
      </p:sp>
    </p:spTree>
    <p:extLst>
      <p:ext uri="{BB962C8B-B14F-4D97-AF65-F5344CB8AC3E}">
        <p14:creationId xmlns:p14="http://schemas.microsoft.com/office/powerpoint/2010/main" val="35910729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a:t>
            </a:r>
            <a:r>
              <a:rPr lang="en-US" baseline="0" dirty="0"/>
              <a:t> ITE yellow change interval equation as it appears in ITE’s Determining Vehicle Change Intervals, 1985.   This form as the </a:t>
            </a:r>
            <a:r>
              <a:rPr lang="en-US" baseline="0" dirty="0" err="1"/>
              <a:t>gG</a:t>
            </a:r>
            <a:r>
              <a:rPr lang="en-US" baseline="0" dirty="0"/>
              <a:t> from </a:t>
            </a:r>
            <a:r>
              <a:rPr lang="en-US" baseline="0" dirty="0" err="1"/>
              <a:t>Parsonson</a:t>
            </a:r>
            <a:r>
              <a:rPr lang="en-US" baseline="0" dirty="0"/>
              <a:t> and Santiago.</a:t>
            </a:r>
          </a:p>
          <a:p>
            <a:r>
              <a:rPr lang="en-US" baseline="0" dirty="0"/>
              <a:t>Note that the equation is an equality.    Note the subscript v-naught for velocity.   The subscript indicates initial velocity before the vehicle begins decelerating.</a:t>
            </a:r>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49</a:t>
            </a:fld>
            <a:endParaRPr lang="en-US"/>
          </a:p>
        </p:txBody>
      </p:sp>
    </p:spTree>
    <p:extLst>
      <p:ext uri="{BB962C8B-B14F-4D97-AF65-F5344CB8AC3E}">
        <p14:creationId xmlns:p14="http://schemas.microsoft.com/office/powerpoint/2010/main" val="37238491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51</a:t>
            </a:fld>
            <a:endParaRPr lang="en-US"/>
          </a:p>
        </p:txBody>
      </p:sp>
    </p:spTree>
    <p:extLst>
      <p:ext uri="{BB962C8B-B14F-4D97-AF65-F5344CB8AC3E}">
        <p14:creationId xmlns:p14="http://schemas.microsoft.com/office/powerpoint/2010/main" val="1871347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606B3F-3320-48D0-AC6B-BB2A21A039A0}" type="slidenum">
              <a:rPr lang="en-US" smtClean="0"/>
              <a:t>54</a:t>
            </a:fld>
            <a:endParaRPr lang="en-US"/>
          </a:p>
        </p:txBody>
      </p:sp>
    </p:spTree>
    <p:extLst>
      <p:ext uri="{BB962C8B-B14F-4D97-AF65-F5344CB8AC3E}">
        <p14:creationId xmlns:p14="http://schemas.microsoft.com/office/powerpoint/2010/main" val="2626316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Cary, NC</a:t>
            </a:r>
          </a:p>
        </p:txBody>
      </p:sp>
      <p:sp>
        <p:nvSpPr>
          <p:cNvPr id="4" name="Slide Number Placeholder 3"/>
          <p:cNvSpPr>
            <a:spLocks noGrp="1"/>
          </p:cNvSpPr>
          <p:nvPr>
            <p:ph type="sldNum" sz="quarter" idx="10"/>
          </p:nvPr>
        </p:nvSpPr>
        <p:spPr/>
        <p:txBody>
          <a:bodyPr/>
          <a:lstStyle/>
          <a:p>
            <a:fld id="{15606B3F-3320-48D0-AC6B-BB2A21A039A0}" type="slidenum">
              <a:rPr lang="en-US" smtClean="0"/>
              <a:t>57</a:t>
            </a:fld>
            <a:endParaRPr lang="en-US"/>
          </a:p>
        </p:txBody>
      </p:sp>
    </p:spTree>
    <p:extLst>
      <p:ext uri="{BB962C8B-B14F-4D97-AF65-F5344CB8AC3E}">
        <p14:creationId xmlns:p14="http://schemas.microsoft.com/office/powerpoint/2010/main" val="2044896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623C4-7B28-1AFA-AF39-952EAEB4AB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4B31C1-54C6-BC82-AB9F-3D873EE4CC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C15ED3-976F-00F8-7851-3AA913F30C9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5EF7671-67F7-1992-F1F3-F1A5839D96FB}"/>
              </a:ext>
            </a:extLst>
          </p:cNvPr>
          <p:cNvSpPr>
            <a:spLocks noGrp="1"/>
          </p:cNvSpPr>
          <p:nvPr>
            <p:ph type="sldNum" sz="quarter" idx="10"/>
          </p:nvPr>
        </p:nvSpPr>
        <p:spPr/>
        <p:txBody>
          <a:bodyPr/>
          <a:lstStyle/>
          <a:p>
            <a:fld id="{15606B3F-3320-48D0-AC6B-BB2A21A039A0}" type="slidenum">
              <a:rPr lang="en-US" smtClean="0"/>
              <a:t>61</a:t>
            </a:fld>
            <a:endParaRPr lang="en-US"/>
          </a:p>
        </p:txBody>
      </p:sp>
    </p:spTree>
    <p:extLst>
      <p:ext uri="{BB962C8B-B14F-4D97-AF65-F5344CB8AC3E}">
        <p14:creationId xmlns:p14="http://schemas.microsoft.com/office/powerpoint/2010/main" val="3416581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0A3CF9-3619-41C7-954B-F6AD70189DB1}"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1375735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FC97-03B1-4889-9D91-8E78886DF22C}"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4010439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160643-5729-4B7F-9B92-DFF78C5AC3C8}"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1104059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907D3B-0210-4B40-9433-234297E96279}" type="datetime1">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2718432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C11096-2048-4397-95F8-45A2A81DC4F3}" type="datetime1">
              <a:rPr lang="en-US" smtClean="0"/>
              <a:t>10/5/2026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3649292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707136-B217-453E-902F-9A3B60EA6D3C}" type="datetime1">
              <a:rPr lang="en-US" smtClean="0"/>
              <a:t>10/5/2026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2344962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55F93C-4261-4957-99EC-ED1AC675EDBF}" type="datetime1">
              <a:rPr lang="en-US" smtClean="0"/>
              <a:t>10/5/2026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417824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751BC-4B45-489C-9A2F-94778DF8E5D8}" type="datetime1">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1878272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48FCB6-30EA-4FE5-9D7F-96FB5D3C7E63}" type="slidenum">
              <a:rPr lang="en-US" smtClean="0"/>
              <a:t>‹#›</a:t>
            </a:fld>
            <a:endParaRPr lang="en-US"/>
          </a:p>
        </p:txBody>
      </p:sp>
      <p:sp>
        <p:nvSpPr>
          <p:cNvPr id="5" name="Date Placeholder 4"/>
          <p:cNvSpPr>
            <a:spLocks noGrp="1"/>
          </p:cNvSpPr>
          <p:nvPr>
            <p:ph type="dt" sz="half" idx="10"/>
          </p:nvPr>
        </p:nvSpPr>
        <p:spPr/>
        <p:txBody>
          <a:bodyPr/>
          <a:lstStyle/>
          <a:p>
            <a:fld id="{988ABB08-3177-4E73-8500-F18B1D251828}" type="datetime1">
              <a:rPr lang="en-US" smtClean="0"/>
              <a:t>10/5/2026</a:t>
            </a:fld>
            <a:endParaRPr lang="en-US"/>
          </a:p>
        </p:txBody>
      </p:sp>
    </p:spTree>
    <p:extLst>
      <p:ext uri="{BB962C8B-B14F-4D97-AF65-F5344CB8AC3E}">
        <p14:creationId xmlns:p14="http://schemas.microsoft.com/office/powerpoint/2010/main" val="2199730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A8A1BD-EB10-473C-87F7-6F115DBBC26B}"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2804703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88088-0EAD-4F02-8B07-D30CA08C44E3}"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8446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46BFB-C977-4EF4-ADCA-89C277C1114D}"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2856079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E28DB0-2C70-4F3F-9427-EBBB127BD774}"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95465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60549A-4983-44D3-8F88-F2CDE777C4D5}"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3493847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1A3185-65B2-459C-A3D0-CF4B61E864C0}"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803130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5000B9-D652-4BB3-9FBF-B343C2479683}"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48FCB6-30EA-4FE5-9D7F-96FB5D3C7E63}" type="slidenum">
              <a:rPr lang="en-US" smtClean="0"/>
              <a:t>‹#›</a:t>
            </a:fld>
            <a:endParaRPr lang="en-US"/>
          </a:p>
        </p:txBody>
      </p:sp>
    </p:spTree>
    <p:extLst>
      <p:ext uri="{BB962C8B-B14F-4D97-AF65-F5344CB8AC3E}">
        <p14:creationId xmlns:p14="http://schemas.microsoft.com/office/powerpoint/2010/main" val="1381697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F6FBB3-5D01-40C0-84E5-DBD2E038B9CD}" type="datetime1">
              <a:rPr lang="en-US" smtClean="0"/>
              <a:t>10/5/2026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48FCB6-30EA-4FE5-9D7F-96FB5D3C7E63}" type="slidenum">
              <a:rPr lang="en-US" smtClean="0"/>
              <a:t>‹#›</a:t>
            </a:fld>
            <a:endParaRPr lang="en-US"/>
          </a:p>
        </p:txBody>
      </p:sp>
    </p:spTree>
    <p:extLst>
      <p:ext uri="{BB962C8B-B14F-4D97-AF65-F5344CB8AC3E}">
        <p14:creationId xmlns:p14="http://schemas.microsoft.com/office/powerpoint/2010/main" val="64450258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eccarelli-pe.co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comments" Target="../comments/commen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comments" Target="../comments/comment3.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comments" Target="../comments/comment4.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comments" Target="../comments/comment5.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comments" Target="../comments/comment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comments" Target="../comments/commen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32.png"/><Relationship Id="rId4" Type="http://schemas.openxmlformats.org/officeDocument/2006/relationships/image" Target="../media/image6.jpeg"/></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comments" Target="../comments/commen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7.xml"/><Relationship Id="rId5" Type="http://schemas.openxmlformats.org/officeDocument/2006/relationships/image" Target="../media/image39.jpg"/><Relationship Id="rId4" Type="http://schemas.openxmlformats.org/officeDocument/2006/relationships/image" Target="../media/image38.jpg"/></Relationships>
</file>

<file path=ppt/slides/_rels/slide4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comments" Target="../comments/comment9.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ceccarelli-pe.com/"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8266" y="2989805"/>
            <a:ext cx="8729134" cy="1132684"/>
          </a:xfrm>
          <a:noFill/>
        </p:spPr>
        <p:txBody>
          <a:bodyPr/>
          <a:lstStyle/>
          <a:p>
            <a:r>
              <a:rPr lang="en-US" dirty="0">
                <a:solidFill>
                  <a:schemeClr val="tx1"/>
                </a:solidFill>
              </a:rPr>
              <a:t>History of the Yellow Light</a:t>
            </a:r>
          </a:p>
        </p:txBody>
      </p:sp>
      <p:sp>
        <p:nvSpPr>
          <p:cNvPr id="3" name="Subtitle 2"/>
          <p:cNvSpPr>
            <a:spLocks noGrp="1"/>
          </p:cNvSpPr>
          <p:nvPr>
            <p:ph type="subTitle" idx="1"/>
          </p:nvPr>
        </p:nvSpPr>
        <p:spPr>
          <a:xfrm>
            <a:off x="1507066" y="4708704"/>
            <a:ext cx="7766936" cy="1646302"/>
          </a:xfrm>
        </p:spPr>
        <p:txBody>
          <a:bodyPr>
            <a:noAutofit/>
          </a:bodyPr>
          <a:lstStyle/>
          <a:p>
            <a:r>
              <a:rPr lang="en-US" dirty="0"/>
              <a:t>Connecticut for Responsible Technology, October 8, 2026</a:t>
            </a:r>
          </a:p>
          <a:p>
            <a:r>
              <a:rPr lang="en-US" dirty="0">
                <a:solidFill>
                  <a:schemeClr val="tx1"/>
                </a:solidFill>
                <a:hlinkClick r:id="rId3"/>
              </a:rPr>
              <a:t>https://</a:t>
            </a:r>
            <a:r>
              <a:rPr lang="en-US" dirty="0" err="1">
                <a:solidFill>
                  <a:schemeClr val="tx1"/>
                </a:solidFill>
                <a:hlinkClick r:id="rId3"/>
              </a:rPr>
              <a:t>ceccarelli-pe.com</a:t>
            </a:r>
            <a:endParaRPr lang="en-US" dirty="0">
              <a:solidFill>
                <a:schemeClr val="tx1"/>
              </a:solidFill>
            </a:endParaRPr>
          </a:p>
          <a:p>
            <a:endParaRPr lang="en-US" dirty="0"/>
          </a:p>
          <a:p>
            <a:r>
              <a:rPr lang="en-US" dirty="0">
                <a:solidFill>
                  <a:srgbClr val="FFC000"/>
                </a:solidFill>
              </a:rPr>
              <a:t> Brian Ceccarelli, P.E.</a:t>
            </a:r>
          </a:p>
        </p:txBody>
      </p:sp>
      <p:pic>
        <p:nvPicPr>
          <p:cNvPr id="7" name="Picture 6">
            <a:extLst>
              <a:ext uri="{FF2B5EF4-FFF2-40B4-BE49-F238E27FC236}">
                <a16:creationId xmlns:a16="http://schemas.microsoft.com/office/drawing/2014/main" id="{51A3AB6A-A6BD-7D3C-4E44-D29FE6D1F9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507066" y="466184"/>
            <a:ext cx="2003425" cy="2003425"/>
          </a:xfrm>
          <a:prstGeom prst="rect">
            <a:avLst/>
          </a:prstGeom>
        </p:spPr>
      </p:pic>
      <p:sp>
        <p:nvSpPr>
          <p:cNvPr id="8" name="TextBox 7">
            <a:extLst>
              <a:ext uri="{FF2B5EF4-FFF2-40B4-BE49-F238E27FC236}">
                <a16:creationId xmlns:a16="http://schemas.microsoft.com/office/drawing/2014/main" id="{82062BEF-0486-411E-B1DC-4D07E191B037}"/>
              </a:ext>
            </a:extLst>
          </p:cNvPr>
          <p:cNvSpPr txBox="1"/>
          <p:nvPr/>
        </p:nvSpPr>
        <p:spPr>
          <a:xfrm>
            <a:off x="3717394" y="1052397"/>
            <a:ext cx="4757211" cy="830997"/>
          </a:xfrm>
          <a:prstGeom prst="rect">
            <a:avLst/>
          </a:prstGeom>
          <a:noFill/>
        </p:spPr>
        <p:txBody>
          <a:bodyPr wrap="square" rtlCol="0">
            <a:spAutoFit/>
          </a:bodyPr>
          <a:lstStyle/>
          <a:p>
            <a:r>
              <a:rPr lang="en-US" sz="4800" dirty="0"/>
              <a:t>Ceccarelli PE</a:t>
            </a:r>
          </a:p>
        </p:txBody>
      </p:sp>
    </p:spTree>
    <p:extLst>
      <p:ext uri="{BB962C8B-B14F-4D97-AF65-F5344CB8AC3E}">
        <p14:creationId xmlns:p14="http://schemas.microsoft.com/office/powerpoint/2010/main" val="409273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a:t>
            </a:fld>
            <a:endParaRPr lang="en-US"/>
          </a:p>
        </p:txBody>
      </p:sp>
      <p:pic>
        <p:nvPicPr>
          <p:cNvPr id="3" name="Starman-yellow">
            <a:hlinkClick r:id="" action="ppaction://media"/>
            <a:extLst>
              <a:ext uri="{FF2B5EF4-FFF2-40B4-BE49-F238E27FC236}">
                <a16:creationId xmlns:a16="http://schemas.microsoft.com/office/drawing/2014/main" id="{7BFC9A1F-6420-EC7A-9D84-4B7042FADDD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59000" y="576118"/>
            <a:ext cx="7874000" cy="5465244"/>
          </a:xfrm>
          <a:prstGeom prst="rect">
            <a:avLst/>
          </a:prstGeom>
        </p:spPr>
      </p:pic>
    </p:spTree>
    <p:extLst>
      <p:ext uri="{BB962C8B-B14F-4D97-AF65-F5344CB8AC3E}">
        <p14:creationId xmlns:p14="http://schemas.microsoft.com/office/powerpoint/2010/main" val="386116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7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3</a:t>
            </a:fld>
            <a:endParaRPr 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7735" y="1099132"/>
            <a:ext cx="6183700" cy="1611017"/>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7964" y="2627596"/>
            <a:ext cx="6225985" cy="2577946"/>
          </a:xfrm>
          <a:prstGeom prst="rect">
            <a:avLst/>
          </a:prstGeom>
        </p:spPr>
      </p:pic>
      <p:sp>
        <p:nvSpPr>
          <p:cNvPr id="9" name="TextBox 8"/>
          <p:cNvSpPr txBox="1"/>
          <p:nvPr/>
        </p:nvSpPr>
        <p:spPr>
          <a:xfrm>
            <a:off x="3957851" y="3307778"/>
            <a:ext cx="1583141" cy="336174"/>
          </a:xfrm>
          <a:prstGeom prst="rect">
            <a:avLst/>
          </a:prstGeom>
          <a:solidFill>
            <a:srgbClr val="FFFF00">
              <a:alpha val="28000"/>
            </a:srgbClr>
          </a:solidFill>
        </p:spPr>
        <p:txBody>
          <a:bodyPr wrap="square" rtlCol="0">
            <a:spAutoFit/>
          </a:bodyPr>
          <a:lstStyle/>
          <a:p>
            <a:endParaRPr lang="en-US" dirty="0"/>
          </a:p>
        </p:txBody>
      </p:sp>
      <p:sp>
        <p:nvSpPr>
          <p:cNvPr id="10" name="TextBox 9"/>
          <p:cNvSpPr txBox="1"/>
          <p:nvPr/>
        </p:nvSpPr>
        <p:spPr>
          <a:xfrm>
            <a:off x="1487606" y="5527343"/>
            <a:ext cx="6032310" cy="646331"/>
          </a:xfrm>
          <a:prstGeom prst="rect">
            <a:avLst/>
          </a:prstGeom>
          <a:noFill/>
        </p:spPr>
        <p:txBody>
          <a:bodyPr wrap="square" rtlCol="0">
            <a:spAutoFit/>
          </a:bodyPr>
          <a:lstStyle/>
          <a:p>
            <a:r>
              <a:rPr lang="en-US" dirty="0"/>
              <a:t>Institute of Transportation Engineers,</a:t>
            </a:r>
          </a:p>
          <a:p>
            <a:r>
              <a:rPr lang="en-US" i="1" dirty="0"/>
              <a:t>Transportation and Traffic Engineering Handbook</a:t>
            </a:r>
            <a:r>
              <a:rPr lang="en-US" dirty="0"/>
              <a:t>, 1982 </a:t>
            </a:r>
          </a:p>
        </p:txBody>
      </p:sp>
      <p:pic>
        <p:nvPicPr>
          <p:cNvPr id="4" name="TEH1982">
            <a:hlinkClick r:id="" action="ppaction://media"/>
            <a:extLst>
              <a:ext uri="{FF2B5EF4-FFF2-40B4-BE49-F238E27FC236}">
                <a16:creationId xmlns:a16="http://schemas.microsoft.com/office/drawing/2014/main" id="{8A1A484F-AD24-4A51-BC9D-0AFDA1B1951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633720" y="1944342"/>
            <a:ext cx="5397106" cy="3035872"/>
          </a:xfrm>
          <a:prstGeom prst="rect">
            <a:avLst/>
          </a:prstGeom>
        </p:spPr>
      </p:pic>
    </p:spTree>
    <p:extLst>
      <p:ext uri="{BB962C8B-B14F-4D97-AF65-F5344CB8AC3E}">
        <p14:creationId xmlns:p14="http://schemas.microsoft.com/office/powerpoint/2010/main" val="35250826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4</a:t>
            </a:fld>
            <a:endParaRPr lang="en-US"/>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7846" y="1398523"/>
            <a:ext cx="2607325" cy="3910988"/>
          </a:xfrm>
          <a:prstGeom prst="rect">
            <a:avLst/>
          </a:prstGeom>
        </p:spPr>
      </p:pic>
      <p:sp>
        <p:nvSpPr>
          <p:cNvPr id="4" name="Title 1"/>
          <p:cNvSpPr txBox="1">
            <a:spLocks/>
          </p:cNvSpPr>
          <p:nvPr/>
        </p:nvSpPr>
        <p:spPr>
          <a:xfrm>
            <a:off x="3966494" y="3058468"/>
            <a:ext cx="6220859" cy="741063"/>
          </a:xfrm>
          <a:prstGeom prst="rect">
            <a:avLst/>
          </a:prstGeom>
          <a:noFill/>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solidFill>
                  <a:schemeClr val="tx1"/>
                </a:solidFill>
              </a:rPr>
              <a:t>History of the Yellow Light</a:t>
            </a:r>
          </a:p>
        </p:txBody>
      </p:sp>
    </p:spTree>
    <p:extLst>
      <p:ext uri="{BB962C8B-B14F-4D97-AF65-F5344CB8AC3E}">
        <p14:creationId xmlns:p14="http://schemas.microsoft.com/office/powerpoint/2010/main" val="89303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5</a:t>
            </a:fld>
            <a:endParaRPr lang="en-US"/>
          </a:p>
        </p:txBody>
      </p:sp>
      <p:sp>
        <p:nvSpPr>
          <p:cNvPr id="6" name="TextBox 5"/>
          <p:cNvSpPr txBox="1"/>
          <p:nvPr/>
        </p:nvSpPr>
        <p:spPr>
          <a:xfrm>
            <a:off x="6430946" y="2405614"/>
            <a:ext cx="3205611" cy="1569660"/>
          </a:xfrm>
          <a:prstGeom prst="rect">
            <a:avLst/>
          </a:prstGeom>
          <a:noFill/>
        </p:spPr>
        <p:txBody>
          <a:bodyPr wrap="square" rtlCol="0">
            <a:spAutoFit/>
          </a:bodyPr>
          <a:lstStyle/>
          <a:p>
            <a:r>
              <a:rPr lang="en-US" sz="9600" dirty="0">
                <a:solidFill>
                  <a:srgbClr val="C00000"/>
                </a:solidFill>
              </a:rPr>
              <a:t>1868</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6218" y="678908"/>
            <a:ext cx="3824149" cy="5545016"/>
          </a:xfrm>
          <a:prstGeom prst="rect">
            <a:avLst/>
          </a:prstGeom>
        </p:spPr>
      </p:pic>
      <p:sp>
        <p:nvSpPr>
          <p:cNvPr id="4" name="TextBox 3"/>
          <p:cNvSpPr txBox="1"/>
          <p:nvPr/>
        </p:nvSpPr>
        <p:spPr>
          <a:xfrm>
            <a:off x="6707867" y="3975274"/>
            <a:ext cx="2370414" cy="2031325"/>
          </a:xfrm>
          <a:prstGeom prst="rect">
            <a:avLst/>
          </a:prstGeom>
          <a:noFill/>
        </p:spPr>
        <p:txBody>
          <a:bodyPr wrap="square" rtlCol="0">
            <a:spAutoFit/>
          </a:bodyPr>
          <a:lstStyle/>
          <a:p>
            <a:pPr algn="ctr"/>
            <a:r>
              <a:rPr lang="en-US" dirty="0"/>
              <a:t>London, England</a:t>
            </a:r>
          </a:p>
          <a:p>
            <a:pPr algn="ctr"/>
            <a:endParaRPr lang="en-US" dirty="0"/>
          </a:p>
          <a:p>
            <a:pPr algn="ctr"/>
            <a:r>
              <a:rPr lang="en-US" dirty="0"/>
              <a:t>The First Red-Green Traffic Light</a:t>
            </a:r>
          </a:p>
          <a:p>
            <a:pPr algn="ctr"/>
            <a:endParaRPr lang="en-US" dirty="0"/>
          </a:p>
          <a:p>
            <a:pPr algn="ctr"/>
            <a:r>
              <a:rPr lang="en-US" dirty="0"/>
              <a:t>J.P. Knight</a:t>
            </a:r>
          </a:p>
          <a:p>
            <a:pPr algn="ctr"/>
            <a:r>
              <a:rPr lang="en-US" dirty="0"/>
              <a:t>1828 - 1886</a:t>
            </a:r>
          </a:p>
        </p:txBody>
      </p:sp>
    </p:spTree>
    <p:extLst>
      <p:ext uri="{BB962C8B-B14F-4D97-AF65-F5344CB8AC3E}">
        <p14:creationId xmlns:p14="http://schemas.microsoft.com/office/powerpoint/2010/main" val="3140611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6</a:t>
            </a:fld>
            <a:endParaRPr lang="en-US"/>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7846" y="1398523"/>
            <a:ext cx="2607325" cy="391098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6182" y="1845505"/>
            <a:ext cx="1829849" cy="2689878"/>
          </a:xfrm>
          <a:prstGeom prst="rect">
            <a:avLst/>
          </a:prstGeom>
        </p:spPr>
      </p:pic>
      <p:sp>
        <p:nvSpPr>
          <p:cNvPr id="6" name="TextBox 5"/>
          <p:cNvSpPr txBox="1"/>
          <p:nvPr/>
        </p:nvSpPr>
        <p:spPr>
          <a:xfrm>
            <a:off x="6430946" y="2405614"/>
            <a:ext cx="3205611" cy="1569660"/>
          </a:xfrm>
          <a:prstGeom prst="rect">
            <a:avLst/>
          </a:prstGeom>
          <a:noFill/>
        </p:spPr>
        <p:txBody>
          <a:bodyPr wrap="square" rtlCol="0">
            <a:spAutoFit/>
          </a:bodyPr>
          <a:lstStyle/>
          <a:p>
            <a:r>
              <a:rPr lang="en-US" sz="9600" dirty="0">
                <a:solidFill>
                  <a:srgbClr val="C00000"/>
                </a:solidFill>
              </a:rPr>
              <a:t>1920</a:t>
            </a:r>
          </a:p>
        </p:txBody>
      </p:sp>
      <p:sp>
        <p:nvSpPr>
          <p:cNvPr id="7" name="TextBox 6"/>
          <p:cNvSpPr txBox="1"/>
          <p:nvPr/>
        </p:nvSpPr>
        <p:spPr>
          <a:xfrm>
            <a:off x="3728460" y="4700527"/>
            <a:ext cx="2485292" cy="923330"/>
          </a:xfrm>
          <a:prstGeom prst="rect">
            <a:avLst/>
          </a:prstGeom>
          <a:noFill/>
        </p:spPr>
        <p:txBody>
          <a:bodyPr wrap="square" rtlCol="0">
            <a:spAutoFit/>
          </a:bodyPr>
          <a:lstStyle/>
          <a:p>
            <a:pPr algn="ctr"/>
            <a:r>
              <a:rPr lang="en-US" dirty="0"/>
              <a:t>William Potts</a:t>
            </a:r>
          </a:p>
          <a:p>
            <a:pPr algn="ctr"/>
            <a:r>
              <a:rPr lang="en-US" dirty="0"/>
              <a:t>1883 – 1947</a:t>
            </a:r>
          </a:p>
          <a:p>
            <a:pPr algn="ctr"/>
            <a:r>
              <a:rPr lang="en-US" dirty="0"/>
              <a:t>Detroit Policeman</a:t>
            </a:r>
          </a:p>
        </p:txBody>
      </p:sp>
    </p:spTree>
    <p:extLst>
      <p:ext uri="{BB962C8B-B14F-4D97-AF65-F5344CB8AC3E}">
        <p14:creationId xmlns:p14="http://schemas.microsoft.com/office/powerpoint/2010/main" val="527762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113FF6-A76F-466D-BB1E-4E3663ECD610}"/>
              </a:ext>
            </a:extLst>
          </p:cNvPr>
          <p:cNvSpPr>
            <a:spLocks noGrp="1"/>
          </p:cNvSpPr>
          <p:nvPr>
            <p:ph type="sldNum" sz="quarter" idx="12"/>
          </p:nvPr>
        </p:nvSpPr>
        <p:spPr/>
        <p:txBody>
          <a:bodyPr/>
          <a:lstStyle/>
          <a:p>
            <a:fld id="{0348FCB6-30EA-4FE5-9D7F-96FB5D3C7E63}" type="slidenum">
              <a:rPr lang="en-US" smtClean="0"/>
              <a:t>7</a:t>
            </a:fld>
            <a:endParaRPr lang="en-US"/>
          </a:p>
        </p:txBody>
      </p:sp>
      <p:pic>
        <p:nvPicPr>
          <p:cNvPr id="4" name="Picture 3">
            <a:extLst>
              <a:ext uri="{FF2B5EF4-FFF2-40B4-BE49-F238E27FC236}">
                <a16:creationId xmlns:a16="http://schemas.microsoft.com/office/drawing/2014/main" id="{DC3344D4-6FB6-4756-8E87-7D62EFA82A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1886" y="635484"/>
            <a:ext cx="4574495" cy="5587032"/>
          </a:xfrm>
          <a:prstGeom prst="rect">
            <a:avLst/>
          </a:prstGeom>
        </p:spPr>
      </p:pic>
      <p:sp>
        <p:nvSpPr>
          <p:cNvPr id="5" name="TextBox 4">
            <a:extLst>
              <a:ext uri="{FF2B5EF4-FFF2-40B4-BE49-F238E27FC236}">
                <a16:creationId xmlns:a16="http://schemas.microsoft.com/office/drawing/2014/main" id="{E5BC2A85-096B-4A1F-B969-BC72C2B52545}"/>
              </a:ext>
            </a:extLst>
          </p:cNvPr>
          <p:cNvSpPr txBox="1"/>
          <p:nvPr/>
        </p:nvSpPr>
        <p:spPr>
          <a:xfrm>
            <a:off x="6430946" y="2405614"/>
            <a:ext cx="3205611" cy="1569660"/>
          </a:xfrm>
          <a:prstGeom prst="rect">
            <a:avLst/>
          </a:prstGeom>
          <a:noFill/>
        </p:spPr>
        <p:txBody>
          <a:bodyPr wrap="square" rtlCol="0">
            <a:spAutoFit/>
          </a:bodyPr>
          <a:lstStyle/>
          <a:p>
            <a:r>
              <a:rPr lang="en-US" sz="9600" dirty="0">
                <a:solidFill>
                  <a:srgbClr val="C00000"/>
                </a:solidFill>
              </a:rPr>
              <a:t>1921</a:t>
            </a:r>
          </a:p>
        </p:txBody>
      </p:sp>
      <p:sp>
        <p:nvSpPr>
          <p:cNvPr id="6" name="TextBox 5">
            <a:extLst>
              <a:ext uri="{FF2B5EF4-FFF2-40B4-BE49-F238E27FC236}">
                <a16:creationId xmlns:a16="http://schemas.microsoft.com/office/drawing/2014/main" id="{63CE78D0-6A82-47E9-8BDF-31FCB45BE688}"/>
              </a:ext>
            </a:extLst>
          </p:cNvPr>
          <p:cNvSpPr txBox="1"/>
          <p:nvPr/>
        </p:nvSpPr>
        <p:spPr>
          <a:xfrm>
            <a:off x="6772615" y="3975274"/>
            <a:ext cx="2159717" cy="1477328"/>
          </a:xfrm>
          <a:prstGeom prst="rect">
            <a:avLst/>
          </a:prstGeom>
          <a:noFill/>
        </p:spPr>
        <p:txBody>
          <a:bodyPr wrap="square" rtlCol="0">
            <a:spAutoFit/>
          </a:bodyPr>
          <a:lstStyle/>
          <a:p>
            <a:pPr algn="ctr"/>
            <a:r>
              <a:rPr lang="en-US" dirty="0"/>
              <a:t>Traffic “Towers”</a:t>
            </a:r>
          </a:p>
          <a:p>
            <a:pPr algn="ctr"/>
            <a:endParaRPr lang="en-US" dirty="0"/>
          </a:p>
          <a:p>
            <a:pPr algn="ctr"/>
            <a:r>
              <a:rPr lang="en-US" dirty="0"/>
              <a:t>Fifth Avenue</a:t>
            </a:r>
          </a:p>
          <a:p>
            <a:pPr algn="ctr"/>
            <a:r>
              <a:rPr lang="en-US" dirty="0"/>
              <a:t>New York, NY</a:t>
            </a:r>
          </a:p>
          <a:p>
            <a:endParaRPr lang="en-US" dirty="0"/>
          </a:p>
        </p:txBody>
      </p:sp>
    </p:spTree>
    <p:extLst>
      <p:ext uri="{BB962C8B-B14F-4D97-AF65-F5344CB8AC3E}">
        <p14:creationId xmlns:p14="http://schemas.microsoft.com/office/powerpoint/2010/main" val="2733971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8</a:t>
            </a:fld>
            <a:endParaRPr lang="en-US"/>
          </a:p>
        </p:txBody>
      </p:sp>
      <p:sp>
        <p:nvSpPr>
          <p:cNvPr id="6" name="TextBox 5"/>
          <p:cNvSpPr txBox="1"/>
          <p:nvPr/>
        </p:nvSpPr>
        <p:spPr>
          <a:xfrm>
            <a:off x="6430946" y="2405614"/>
            <a:ext cx="3205611" cy="1569660"/>
          </a:xfrm>
          <a:prstGeom prst="rect">
            <a:avLst/>
          </a:prstGeom>
          <a:noFill/>
        </p:spPr>
        <p:txBody>
          <a:bodyPr wrap="square" rtlCol="0">
            <a:spAutoFit/>
          </a:bodyPr>
          <a:lstStyle/>
          <a:p>
            <a:r>
              <a:rPr lang="en-US" sz="9600" dirty="0">
                <a:solidFill>
                  <a:srgbClr val="C00000"/>
                </a:solidFill>
              </a:rPr>
              <a:t>1923</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7836" y="699424"/>
            <a:ext cx="4171950" cy="5524500"/>
          </a:xfrm>
          <a:prstGeom prst="rect">
            <a:avLst/>
          </a:prstGeom>
        </p:spPr>
      </p:pic>
      <p:sp>
        <p:nvSpPr>
          <p:cNvPr id="9" name="TextBox 8"/>
          <p:cNvSpPr txBox="1"/>
          <p:nvPr/>
        </p:nvSpPr>
        <p:spPr>
          <a:xfrm>
            <a:off x="6772615" y="3975274"/>
            <a:ext cx="2159717" cy="646331"/>
          </a:xfrm>
          <a:prstGeom prst="rect">
            <a:avLst/>
          </a:prstGeom>
          <a:noFill/>
        </p:spPr>
        <p:txBody>
          <a:bodyPr wrap="square" rtlCol="0">
            <a:spAutoFit/>
          </a:bodyPr>
          <a:lstStyle/>
          <a:p>
            <a:pPr algn="ctr"/>
            <a:r>
              <a:rPr lang="en-US" dirty="0"/>
              <a:t>Schenectady, NY</a:t>
            </a:r>
          </a:p>
          <a:p>
            <a:endParaRPr lang="en-US" dirty="0"/>
          </a:p>
        </p:txBody>
      </p:sp>
    </p:spTree>
    <p:extLst>
      <p:ext uri="{BB962C8B-B14F-4D97-AF65-F5344CB8AC3E}">
        <p14:creationId xmlns:p14="http://schemas.microsoft.com/office/powerpoint/2010/main" val="1458200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9</a:t>
            </a:fld>
            <a:endParaRPr lang="en-US"/>
          </a:p>
        </p:txBody>
      </p:sp>
      <p:sp>
        <p:nvSpPr>
          <p:cNvPr id="6" name="TextBox 5"/>
          <p:cNvSpPr txBox="1"/>
          <p:nvPr/>
        </p:nvSpPr>
        <p:spPr>
          <a:xfrm>
            <a:off x="6430946" y="2405614"/>
            <a:ext cx="3205611" cy="1569660"/>
          </a:xfrm>
          <a:prstGeom prst="rect">
            <a:avLst/>
          </a:prstGeom>
          <a:noFill/>
        </p:spPr>
        <p:txBody>
          <a:bodyPr wrap="square" rtlCol="0">
            <a:spAutoFit/>
          </a:bodyPr>
          <a:lstStyle/>
          <a:p>
            <a:pPr algn="ctr"/>
            <a:r>
              <a:rPr lang="en-US" sz="9600" dirty="0">
                <a:solidFill>
                  <a:srgbClr val="C00000"/>
                </a:solidFill>
              </a:rPr>
              <a:t>2017</a:t>
            </a:r>
          </a:p>
        </p:txBody>
      </p:sp>
      <p:sp>
        <p:nvSpPr>
          <p:cNvPr id="9" name="TextBox 8"/>
          <p:cNvSpPr txBox="1"/>
          <p:nvPr/>
        </p:nvSpPr>
        <p:spPr>
          <a:xfrm>
            <a:off x="6772615" y="3975274"/>
            <a:ext cx="2159717" cy="923330"/>
          </a:xfrm>
          <a:prstGeom prst="rect">
            <a:avLst/>
          </a:prstGeom>
          <a:noFill/>
        </p:spPr>
        <p:txBody>
          <a:bodyPr wrap="square" rtlCol="0">
            <a:spAutoFit/>
          </a:bodyPr>
          <a:lstStyle/>
          <a:p>
            <a:pPr algn="ctr"/>
            <a:r>
              <a:rPr lang="en-US" dirty="0"/>
              <a:t>The Henry Ford</a:t>
            </a:r>
          </a:p>
          <a:p>
            <a:pPr algn="ctr"/>
            <a:r>
              <a:rPr lang="en-US" dirty="0"/>
              <a:t>Dearborn, MI</a:t>
            </a:r>
          </a:p>
          <a:p>
            <a:endParaRPr lang="en-US" dirty="0"/>
          </a:p>
        </p:txBody>
      </p:sp>
      <p:pic>
        <p:nvPicPr>
          <p:cNvPr id="4" name="Picture 3">
            <a:extLst>
              <a:ext uri="{FF2B5EF4-FFF2-40B4-BE49-F238E27FC236}">
                <a16:creationId xmlns:a16="http://schemas.microsoft.com/office/drawing/2014/main" id="{5DE0760E-4885-4545-AE03-693ED79CED1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94369" y="1264209"/>
            <a:ext cx="6013938" cy="4510454"/>
          </a:xfrm>
          <a:prstGeom prst="rect">
            <a:avLst/>
          </a:prstGeom>
        </p:spPr>
      </p:pic>
    </p:spTree>
    <p:extLst>
      <p:ext uri="{BB962C8B-B14F-4D97-AF65-F5344CB8AC3E}">
        <p14:creationId xmlns:p14="http://schemas.microsoft.com/office/powerpoint/2010/main" val="1389675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10</a:t>
            </a:fld>
            <a:endParaRPr lang="en-US"/>
          </a:p>
        </p:txBody>
      </p:sp>
      <p:sp>
        <p:nvSpPr>
          <p:cNvPr id="4" name="TextBox 3"/>
          <p:cNvSpPr txBox="1"/>
          <p:nvPr/>
        </p:nvSpPr>
        <p:spPr>
          <a:xfrm>
            <a:off x="4103075" y="2881236"/>
            <a:ext cx="3059723" cy="1569660"/>
          </a:xfrm>
          <a:prstGeom prst="rect">
            <a:avLst/>
          </a:prstGeom>
          <a:noFill/>
        </p:spPr>
        <p:txBody>
          <a:bodyPr wrap="square" rtlCol="0">
            <a:spAutoFit/>
          </a:bodyPr>
          <a:lstStyle/>
          <a:p>
            <a:r>
              <a:rPr lang="en-US" sz="9600" dirty="0">
                <a:solidFill>
                  <a:srgbClr val="C00000"/>
                </a:solidFill>
              </a:rPr>
              <a:t>1959</a:t>
            </a:r>
          </a:p>
        </p:txBody>
      </p:sp>
      <p:sp>
        <p:nvSpPr>
          <p:cNvPr id="5" name="TextBox 4"/>
          <p:cNvSpPr txBox="1"/>
          <p:nvPr/>
        </p:nvSpPr>
        <p:spPr>
          <a:xfrm>
            <a:off x="1809121" y="2118641"/>
            <a:ext cx="7647630" cy="646331"/>
          </a:xfrm>
          <a:prstGeom prst="rect">
            <a:avLst/>
          </a:prstGeom>
          <a:noFill/>
        </p:spPr>
        <p:txBody>
          <a:bodyPr wrap="square" rtlCol="0">
            <a:spAutoFit/>
          </a:bodyPr>
          <a:lstStyle/>
          <a:p>
            <a:r>
              <a:rPr lang="en-US" sz="3600" dirty="0"/>
              <a:t>The Yellow Change Interval Formula</a:t>
            </a:r>
          </a:p>
        </p:txBody>
      </p:sp>
    </p:spTree>
    <p:extLst>
      <p:ext uri="{BB962C8B-B14F-4D97-AF65-F5344CB8AC3E}">
        <p14:creationId xmlns:p14="http://schemas.microsoft.com/office/powerpoint/2010/main" val="2313950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11</a:t>
            </a:fld>
            <a:endParaRPr lang="en-US"/>
          </a:p>
        </p:txBody>
      </p:sp>
      <p:sp>
        <p:nvSpPr>
          <p:cNvPr id="4" name="TextBox 3"/>
          <p:cNvSpPr txBox="1"/>
          <p:nvPr/>
        </p:nvSpPr>
        <p:spPr>
          <a:xfrm>
            <a:off x="914400" y="1924890"/>
            <a:ext cx="9401907" cy="3970318"/>
          </a:xfrm>
          <a:prstGeom prst="rect">
            <a:avLst/>
          </a:prstGeom>
          <a:noFill/>
        </p:spPr>
        <p:txBody>
          <a:bodyPr wrap="square" rtlCol="0">
            <a:spAutoFit/>
          </a:bodyPr>
          <a:lstStyle/>
          <a:p>
            <a:r>
              <a:rPr lang="en-US" sz="3600" dirty="0">
                <a:solidFill>
                  <a:srgbClr val="C00000"/>
                </a:solidFill>
                <a:latin typeface="Arial" panose="020B0604020202020204" pitchFamily="34" charset="0"/>
                <a:cs typeface="Arial" panose="020B0604020202020204" pitchFamily="34" charset="0"/>
              </a:rPr>
              <a:t>Requirements:</a:t>
            </a:r>
          </a:p>
          <a:p>
            <a:endParaRPr lang="en-US" sz="3600" dirty="0">
              <a:solidFill>
                <a:srgbClr val="C00000"/>
              </a:solidFill>
              <a:latin typeface="Arial" panose="020B0604020202020204" pitchFamily="34" charset="0"/>
              <a:cs typeface="Arial" panose="020B0604020202020204" pitchFamily="34" charset="0"/>
            </a:endParaRPr>
          </a:p>
          <a:p>
            <a:pPr marL="742950" indent="-742950">
              <a:buAutoNum type="arabicPeriod"/>
            </a:pPr>
            <a:r>
              <a:rPr lang="en-US" sz="3600" dirty="0">
                <a:solidFill>
                  <a:srgbClr val="C00000"/>
                </a:solidFill>
                <a:latin typeface="Arial" panose="020B0604020202020204" pitchFamily="34" charset="0"/>
                <a:cs typeface="Arial" panose="020B0604020202020204" pitchFamily="34" charset="0"/>
              </a:rPr>
              <a:t>Shall provide the distance to comfortably stop.</a:t>
            </a:r>
          </a:p>
          <a:p>
            <a:pPr marL="742950" indent="-742950">
              <a:buAutoNum type="arabicPeriod"/>
            </a:pPr>
            <a:r>
              <a:rPr lang="en-US" sz="3600" dirty="0">
                <a:solidFill>
                  <a:srgbClr val="C00000"/>
                </a:solidFill>
                <a:latin typeface="Arial" panose="020B0604020202020204" pitchFamily="34" charset="0"/>
                <a:cs typeface="Arial" panose="020B0604020202020204" pitchFamily="34" charset="0"/>
              </a:rPr>
              <a:t>Shall be the amount of time the driver needs to reach and enter the intersection when he cannot comfortably stop.</a:t>
            </a:r>
          </a:p>
        </p:txBody>
      </p:sp>
      <p:sp>
        <p:nvSpPr>
          <p:cNvPr id="5" name="TextBox 4"/>
          <p:cNvSpPr txBox="1"/>
          <p:nvPr/>
        </p:nvSpPr>
        <p:spPr>
          <a:xfrm>
            <a:off x="1758462" y="1011569"/>
            <a:ext cx="7276481" cy="646331"/>
          </a:xfrm>
          <a:prstGeom prst="rect">
            <a:avLst/>
          </a:prstGeom>
          <a:noFill/>
        </p:spPr>
        <p:txBody>
          <a:bodyPr wrap="square" rtlCol="0">
            <a:spAutoFit/>
          </a:bodyPr>
          <a:lstStyle/>
          <a:p>
            <a:r>
              <a:rPr lang="en-US" sz="3600" dirty="0"/>
              <a:t>Yellow Change Interval Definition</a:t>
            </a:r>
          </a:p>
        </p:txBody>
      </p:sp>
    </p:spTree>
    <p:extLst>
      <p:ext uri="{BB962C8B-B14F-4D97-AF65-F5344CB8AC3E}">
        <p14:creationId xmlns:p14="http://schemas.microsoft.com/office/powerpoint/2010/main" val="2484072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12</a:t>
            </a:fld>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078" y="831468"/>
            <a:ext cx="2790825" cy="368617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5328" y="860775"/>
            <a:ext cx="2742651" cy="365686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49207" y="860775"/>
            <a:ext cx="3656868" cy="3656868"/>
          </a:xfrm>
          <a:prstGeom prst="rect">
            <a:avLst/>
          </a:prstGeom>
        </p:spPr>
      </p:pic>
      <p:sp>
        <p:nvSpPr>
          <p:cNvPr id="6" name="TextBox 5"/>
          <p:cNvSpPr txBox="1"/>
          <p:nvPr/>
        </p:nvSpPr>
        <p:spPr>
          <a:xfrm>
            <a:off x="1043351" y="4648456"/>
            <a:ext cx="2274277" cy="1200329"/>
          </a:xfrm>
          <a:prstGeom prst="rect">
            <a:avLst/>
          </a:prstGeom>
          <a:noFill/>
        </p:spPr>
        <p:txBody>
          <a:bodyPr wrap="square" rtlCol="0">
            <a:spAutoFit/>
          </a:bodyPr>
          <a:lstStyle/>
          <a:p>
            <a:pPr algn="ctr"/>
            <a:r>
              <a:rPr lang="en-US" dirty="0" err="1"/>
              <a:t>Denos</a:t>
            </a:r>
            <a:r>
              <a:rPr lang="en-US" dirty="0"/>
              <a:t> Gazis</a:t>
            </a:r>
          </a:p>
          <a:p>
            <a:pPr algn="ctr"/>
            <a:r>
              <a:rPr lang="en-US" dirty="0"/>
              <a:t>1930 – 2004</a:t>
            </a:r>
          </a:p>
          <a:p>
            <a:pPr algn="ctr"/>
            <a:r>
              <a:rPr lang="en-US" dirty="0"/>
              <a:t>Solid State Physicist and Traffic Scientist</a:t>
            </a:r>
          </a:p>
        </p:txBody>
      </p:sp>
      <p:sp>
        <p:nvSpPr>
          <p:cNvPr id="7" name="TextBox 6"/>
          <p:cNvSpPr txBox="1"/>
          <p:nvPr/>
        </p:nvSpPr>
        <p:spPr>
          <a:xfrm>
            <a:off x="4357777" y="4652161"/>
            <a:ext cx="1910862" cy="2308324"/>
          </a:xfrm>
          <a:prstGeom prst="rect">
            <a:avLst/>
          </a:prstGeom>
          <a:noFill/>
        </p:spPr>
        <p:txBody>
          <a:bodyPr wrap="square" rtlCol="0">
            <a:spAutoFit/>
          </a:bodyPr>
          <a:lstStyle/>
          <a:p>
            <a:pPr algn="ctr"/>
            <a:r>
              <a:rPr lang="en-US" dirty="0"/>
              <a:t>Robert Herman</a:t>
            </a:r>
          </a:p>
          <a:p>
            <a:pPr algn="ctr"/>
            <a:r>
              <a:rPr lang="en-US" dirty="0"/>
              <a:t>1914 – 1997</a:t>
            </a:r>
          </a:p>
          <a:p>
            <a:pPr algn="ctr"/>
            <a:r>
              <a:rPr lang="en-US" dirty="0"/>
              <a:t>Physicist</a:t>
            </a:r>
          </a:p>
          <a:p>
            <a:pPr algn="ctr"/>
            <a:r>
              <a:rPr lang="en-US" dirty="0"/>
              <a:t>Known for Research on Big Bang Theory: Microwave Radiation</a:t>
            </a:r>
          </a:p>
        </p:txBody>
      </p:sp>
      <p:sp>
        <p:nvSpPr>
          <p:cNvPr id="8" name="TextBox 7"/>
          <p:cNvSpPr txBox="1"/>
          <p:nvPr/>
        </p:nvSpPr>
        <p:spPr>
          <a:xfrm>
            <a:off x="7576616" y="4648456"/>
            <a:ext cx="2074985" cy="1200329"/>
          </a:xfrm>
          <a:prstGeom prst="rect">
            <a:avLst/>
          </a:prstGeom>
          <a:noFill/>
        </p:spPr>
        <p:txBody>
          <a:bodyPr wrap="square" rtlCol="0">
            <a:spAutoFit/>
          </a:bodyPr>
          <a:lstStyle/>
          <a:p>
            <a:pPr algn="ctr"/>
            <a:r>
              <a:rPr lang="en-US" dirty="0"/>
              <a:t>Alexei Maradudin</a:t>
            </a:r>
          </a:p>
          <a:p>
            <a:pPr algn="ctr"/>
            <a:r>
              <a:rPr lang="en-US" dirty="0"/>
              <a:t>1931 –</a:t>
            </a:r>
          </a:p>
          <a:p>
            <a:pPr algn="ctr"/>
            <a:r>
              <a:rPr lang="en-US" dirty="0"/>
              <a:t>Physics Professor</a:t>
            </a:r>
          </a:p>
          <a:p>
            <a:pPr algn="ctr"/>
            <a:r>
              <a:rPr lang="en-US" dirty="0"/>
              <a:t>UC Irvine</a:t>
            </a:r>
          </a:p>
        </p:txBody>
      </p:sp>
    </p:spTree>
    <p:extLst>
      <p:ext uri="{BB962C8B-B14F-4D97-AF65-F5344CB8AC3E}">
        <p14:creationId xmlns:p14="http://schemas.microsoft.com/office/powerpoint/2010/main" val="2262869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DFF6DA-1675-472F-94AA-51CECA070B7D}"/>
              </a:ext>
            </a:extLst>
          </p:cNvPr>
          <p:cNvSpPr>
            <a:spLocks noGrp="1"/>
          </p:cNvSpPr>
          <p:nvPr>
            <p:ph type="sldNum" sz="quarter" idx="12"/>
          </p:nvPr>
        </p:nvSpPr>
        <p:spPr/>
        <p:txBody>
          <a:bodyPr/>
          <a:lstStyle/>
          <a:p>
            <a:fld id="{0348FCB6-30EA-4FE5-9D7F-96FB5D3C7E63}" type="slidenum">
              <a:rPr lang="en-US" smtClean="0"/>
              <a:t>13</a:t>
            </a:fld>
            <a:endParaRPr lang="en-US"/>
          </a:p>
        </p:txBody>
      </p:sp>
      <p:pic>
        <p:nvPicPr>
          <p:cNvPr id="4" name="Picture 3">
            <a:extLst>
              <a:ext uri="{FF2B5EF4-FFF2-40B4-BE49-F238E27FC236}">
                <a16:creationId xmlns:a16="http://schemas.microsoft.com/office/drawing/2014/main" id="{C25F97CB-AE70-4F9A-B29B-4DC3CDEC75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0285" y="0"/>
            <a:ext cx="10091429" cy="6858000"/>
          </a:xfrm>
          <a:prstGeom prst="rect">
            <a:avLst/>
          </a:prstGeom>
        </p:spPr>
      </p:pic>
    </p:spTree>
    <p:extLst>
      <p:ext uri="{BB962C8B-B14F-4D97-AF65-F5344CB8AC3E}">
        <p14:creationId xmlns:p14="http://schemas.microsoft.com/office/powerpoint/2010/main" val="1645885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14</a:t>
            </a:fld>
            <a:endParaRPr lang="en-US"/>
          </a:p>
        </p:txBody>
      </p:sp>
      <p:pic>
        <p:nvPicPr>
          <p:cNvPr id="4" name="Picture 3">
            <a:extLst>
              <a:ext uri="{FF2B5EF4-FFF2-40B4-BE49-F238E27FC236}">
                <a16:creationId xmlns:a16="http://schemas.microsoft.com/office/drawing/2014/main" id="{BB3DC847-89F1-48B2-8DA1-5C670C6C20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707" y="988901"/>
            <a:ext cx="8576841" cy="5775263"/>
          </a:xfrm>
          <a:prstGeom prst="rect">
            <a:avLst/>
          </a:prstGeom>
        </p:spPr>
      </p:pic>
      <p:sp>
        <p:nvSpPr>
          <p:cNvPr id="5" name="TextBox 4">
            <a:extLst>
              <a:ext uri="{FF2B5EF4-FFF2-40B4-BE49-F238E27FC236}">
                <a16:creationId xmlns:a16="http://schemas.microsoft.com/office/drawing/2014/main" id="{F217B56E-3169-4F1D-9857-D87D00B401D8}"/>
              </a:ext>
            </a:extLst>
          </p:cNvPr>
          <p:cNvSpPr txBox="1"/>
          <p:nvPr/>
        </p:nvSpPr>
        <p:spPr>
          <a:xfrm>
            <a:off x="2662175" y="342570"/>
            <a:ext cx="5572146" cy="646331"/>
          </a:xfrm>
          <a:prstGeom prst="rect">
            <a:avLst/>
          </a:prstGeom>
          <a:noFill/>
        </p:spPr>
        <p:txBody>
          <a:bodyPr wrap="square" rtlCol="0">
            <a:spAutoFit/>
          </a:bodyPr>
          <a:lstStyle/>
          <a:p>
            <a:pPr algn="ctr"/>
            <a:r>
              <a:rPr lang="en-US" dirty="0"/>
              <a:t>Driver Approaches and Continues at Constant Speed</a:t>
            </a:r>
          </a:p>
          <a:p>
            <a:pPr algn="ctr"/>
            <a:r>
              <a:rPr lang="en-US" b="1" dirty="0">
                <a:solidFill>
                  <a:srgbClr val="00B050"/>
                </a:solidFill>
              </a:rPr>
              <a:t>Velocity Profile </a:t>
            </a:r>
          </a:p>
        </p:txBody>
      </p:sp>
    </p:spTree>
    <p:extLst>
      <p:ext uri="{BB962C8B-B14F-4D97-AF65-F5344CB8AC3E}">
        <p14:creationId xmlns:p14="http://schemas.microsoft.com/office/powerpoint/2010/main" val="3651767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15</a:t>
            </a:fld>
            <a:endParaRPr lang="en-US"/>
          </a:p>
        </p:txBody>
      </p:sp>
      <mc:AlternateContent xmlns:mc="http://schemas.openxmlformats.org/markup-compatibility/2006" xmlns:a14="http://schemas.microsoft.com/office/drawing/2010/main">
        <mc:Choice Requires="a14">
          <p:sp>
            <p:nvSpPr>
              <p:cNvPr id="4" name="Rectangle 3"/>
              <p:cNvSpPr/>
              <p:nvPr/>
            </p:nvSpPr>
            <p:spPr>
              <a:xfrm>
                <a:off x="680846" y="2236423"/>
                <a:ext cx="8593156" cy="2202783"/>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1" smtClean="0">
                          <a:latin typeface="Cambria Math" panose="02040503050406030204" pitchFamily="18" charset="0"/>
                        </a:rPr>
                        <m:t>= </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sSub>
                            <m:sSubPr>
                              <m:ctrlPr>
                                <a:rPr lang="en-US" sz="8000" b="1" i="1" smtClean="0">
                                  <a:latin typeface="Cambria Math" panose="02040503050406030204" pitchFamily="18" charset="0"/>
                                </a:rPr>
                              </m:ctrlPr>
                            </m:sSubPr>
                            <m:e>
                              <m:r>
                                <a:rPr lang="en-US" sz="8000" b="1" i="1" smtClean="0">
                                  <a:latin typeface="Cambria Math" panose="02040503050406030204" pitchFamily="18" charset="0"/>
                                </a:rPr>
                                <m:t>𝒗</m:t>
                              </m:r>
                            </m:e>
                            <m:sub>
                              <m:r>
                                <a:rPr lang="en-US" sz="8000" b="1" i="1" smtClean="0">
                                  <a:latin typeface="Cambria Math" panose="02040503050406030204" pitchFamily="18" charset="0"/>
                                </a:rPr>
                                <m:t>𝒄</m:t>
                              </m:r>
                            </m:sub>
                          </m:sSub>
                        </m:num>
                        <m:den>
                          <m:r>
                            <a:rPr lang="en-US" sz="8000" b="1" i="1" smtClean="0">
                              <a:latin typeface="Cambria Math" panose="02040503050406030204" pitchFamily="18" charset="0"/>
                            </a:rPr>
                            <m:t>𝟐</m:t>
                          </m:r>
                          <m:r>
                            <a:rPr lang="en-US" sz="8000" b="1" i="1">
                              <a:latin typeface="Cambria Math" panose="02040503050406030204" pitchFamily="18" charset="0"/>
                            </a:rPr>
                            <m:t>𝒂</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680846" y="2236423"/>
                <a:ext cx="8593156" cy="2202783"/>
              </a:xfrm>
              <a:prstGeom prst="rect">
                <a:avLst/>
              </a:prstGeom>
              <a:blipFill>
                <a:blip r:embed="rId3"/>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897292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2279" y="2114489"/>
            <a:ext cx="10587441" cy="2862322"/>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The equation works for unimpeded straight-through movements.  It assumes that the driver reacts to a yellow faster than </a:t>
            </a:r>
            <a:r>
              <a:rPr lang="en-US" sz="3600" b="1" dirty="0" err="1">
                <a:latin typeface="Arial" panose="020B0604020202020204" pitchFamily="34" charset="0"/>
                <a:cs typeface="Arial" panose="020B0604020202020204" pitchFamily="34" charset="0"/>
              </a:rPr>
              <a:t>t</a:t>
            </a:r>
            <a:r>
              <a:rPr lang="en-US" sz="3600" b="1" baseline="-25000" dirty="0" err="1">
                <a:latin typeface="Arial" panose="020B0604020202020204" pitchFamily="34" charset="0"/>
                <a:cs typeface="Arial" panose="020B0604020202020204" pitchFamily="34" charset="0"/>
              </a:rPr>
              <a:t>p</a:t>
            </a:r>
            <a:r>
              <a:rPr lang="en-US" sz="3600" b="1" dirty="0">
                <a:latin typeface="Arial" panose="020B0604020202020204" pitchFamily="34" charset="0"/>
                <a:cs typeface="Arial" panose="020B0604020202020204" pitchFamily="34" charset="0"/>
              </a:rPr>
              <a:t>, decelerates faster than “a” when stopping, and never slows down under </a:t>
            </a:r>
            <a:r>
              <a:rPr lang="en-US" sz="3600" b="1" dirty="0" err="1">
                <a:latin typeface="Arial" panose="020B0604020202020204" pitchFamily="34" charset="0"/>
                <a:cs typeface="Arial" panose="020B0604020202020204" pitchFamily="34" charset="0"/>
              </a:rPr>
              <a:t>v</a:t>
            </a:r>
            <a:r>
              <a:rPr lang="en-US" sz="3600" b="1" baseline="-25000" dirty="0" err="1">
                <a:latin typeface="Arial" panose="020B0604020202020204" pitchFamily="34" charset="0"/>
                <a:cs typeface="Arial" panose="020B0604020202020204" pitchFamily="34" charset="0"/>
              </a:rPr>
              <a:t>c</a:t>
            </a:r>
            <a:r>
              <a:rPr lang="en-US" sz="3600" b="1" baseline="-25000" dirty="0">
                <a:latin typeface="Arial" panose="020B0604020202020204" pitchFamily="34" charset="0"/>
                <a:cs typeface="Arial" panose="020B0604020202020204" pitchFamily="34" charset="0"/>
              </a:rPr>
              <a:t> </a:t>
            </a:r>
            <a:r>
              <a:rPr lang="en-US" sz="3600" b="1" dirty="0">
                <a:latin typeface="Arial" panose="020B0604020202020204" pitchFamily="34" charset="0"/>
                <a:cs typeface="Arial" panose="020B0604020202020204" pitchFamily="34" charset="0"/>
              </a:rPr>
              <a:t>when going.</a:t>
            </a:r>
          </a:p>
        </p:txBody>
      </p:sp>
      <p:sp>
        <p:nvSpPr>
          <p:cNvPr id="3" name="Slide Number Placeholder 2"/>
          <p:cNvSpPr>
            <a:spLocks noGrp="1"/>
          </p:cNvSpPr>
          <p:nvPr>
            <p:ph type="sldNum" sz="quarter" idx="12"/>
          </p:nvPr>
        </p:nvSpPr>
        <p:spPr/>
        <p:txBody>
          <a:bodyPr/>
          <a:lstStyle/>
          <a:p>
            <a:fld id="{0348FCB6-30EA-4FE5-9D7F-96FB5D3C7E63}" type="slidenum">
              <a:rPr lang="en-US" smtClean="0"/>
              <a:t>16</a:t>
            </a:fld>
            <a:endParaRPr lang="en-US"/>
          </a:p>
        </p:txBody>
      </p:sp>
    </p:spTree>
    <p:extLst>
      <p:ext uri="{BB962C8B-B14F-4D97-AF65-F5344CB8AC3E}">
        <p14:creationId xmlns:p14="http://schemas.microsoft.com/office/powerpoint/2010/main" val="208105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17</a:t>
            </a:fld>
            <a:endParaRPr lang="en-US"/>
          </a:p>
        </p:txBody>
      </p:sp>
      <mc:AlternateContent xmlns:mc="http://schemas.openxmlformats.org/markup-compatibility/2006" xmlns:a14="http://schemas.microsoft.com/office/drawing/2010/main">
        <mc:Choice Requires="a14">
          <p:sp>
            <p:nvSpPr>
              <p:cNvPr id="4" name="Rectangle 3"/>
              <p:cNvSpPr/>
              <p:nvPr/>
            </p:nvSpPr>
            <p:spPr>
              <a:xfrm>
                <a:off x="680846" y="2236423"/>
                <a:ext cx="8593156" cy="2202783"/>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1" smtClean="0">
                          <a:latin typeface="Cambria Math" panose="02040503050406030204" pitchFamily="18" charset="0"/>
                        </a:rPr>
                        <m:t>= </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sSub>
                            <m:sSubPr>
                              <m:ctrlPr>
                                <a:rPr lang="en-US" sz="8000" b="1" i="1" smtClean="0">
                                  <a:latin typeface="Cambria Math" panose="02040503050406030204" pitchFamily="18" charset="0"/>
                                </a:rPr>
                              </m:ctrlPr>
                            </m:sSubPr>
                            <m:e>
                              <m:r>
                                <a:rPr lang="en-US" sz="8000" b="1" i="1" smtClean="0">
                                  <a:latin typeface="Cambria Math" panose="02040503050406030204" pitchFamily="18" charset="0"/>
                                </a:rPr>
                                <m:t>𝒗</m:t>
                              </m:r>
                            </m:e>
                            <m:sub>
                              <m:r>
                                <a:rPr lang="en-US" sz="8000" b="1" i="1" smtClean="0">
                                  <a:latin typeface="Cambria Math" panose="02040503050406030204" pitchFamily="18" charset="0"/>
                                </a:rPr>
                                <m:t>𝒄</m:t>
                              </m:r>
                            </m:sub>
                          </m:sSub>
                        </m:num>
                        <m:den>
                          <m:r>
                            <a:rPr lang="en-US" sz="8000" b="1" i="1" smtClean="0">
                              <a:latin typeface="Cambria Math" panose="02040503050406030204" pitchFamily="18" charset="0"/>
                            </a:rPr>
                            <m:t>𝟐</m:t>
                          </m:r>
                          <m:r>
                            <a:rPr lang="en-US" sz="8000" b="1" i="1">
                              <a:latin typeface="Cambria Math" panose="02040503050406030204" pitchFamily="18" charset="0"/>
                            </a:rPr>
                            <m:t>𝒂</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680846" y="2236423"/>
                <a:ext cx="8593156" cy="2202783"/>
              </a:xfrm>
              <a:prstGeom prst="rect">
                <a:avLst/>
              </a:prstGeom>
              <a:blipFill>
                <a:blip r:embed="rId3"/>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949460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18</a:t>
            </a:fld>
            <a:endParaRPr lang="en-US"/>
          </a:p>
        </p:txBody>
      </p:sp>
      <mc:AlternateContent xmlns:mc="http://schemas.openxmlformats.org/markup-compatibility/2006" xmlns:a14="http://schemas.microsoft.com/office/drawing/2010/main">
        <mc:Choice Requires="a14">
          <p:sp>
            <p:nvSpPr>
              <p:cNvPr id="4" name="Rectangle 3"/>
              <p:cNvSpPr/>
              <p:nvPr/>
            </p:nvSpPr>
            <p:spPr>
              <a:xfrm>
                <a:off x="680846" y="2236423"/>
                <a:ext cx="8593156" cy="2202783"/>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1" smtClean="0">
                          <a:latin typeface="Cambria Math" panose="02040503050406030204" pitchFamily="18" charset="0"/>
                        </a:rPr>
                        <m:t>= </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sSub>
                            <m:sSubPr>
                              <m:ctrlPr>
                                <a:rPr lang="en-US" sz="8000" b="1" i="1" smtClean="0">
                                  <a:latin typeface="Cambria Math" panose="02040503050406030204" pitchFamily="18" charset="0"/>
                                </a:rPr>
                              </m:ctrlPr>
                            </m:sSubPr>
                            <m:e>
                              <m:r>
                                <a:rPr lang="en-US" sz="8000" b="1" i="1" smtClean="0">
                                  <a:latin typeface="Cambria Math" panose="02040503050406030204" pitchFamily="18" charset="0"/>
                                </a:rPr>
                                <m:t>𝒗</m:t>
                              </m:r>
                            </m:e>
                            <m:sub>
                              <m:r>
                                <a:rPr lang="en-US" sz="8000" b="1" i="1" smtClean="0">
                                  <a:latin typeface="Cambria Math" panose="02040503050406030204" pitchFamily="18" charset="0"/>
                                </a:rPr>
                                <m:t>𝒄</m:t>
                              </m:r>
                            </m:sub>
                          </m:sSub>
                        </m:num>
                        <m:den>
                          <m:r>
                            <a:rPr lang="en-US" sz="8000" b="1" i="1" smtClean="0">
                              <a:latin typeface="Cambria Math" panose="02040503050406030204" pitchFamily="18" charset="0"/>
                            </a:rPr>
                            <m:t>𝟐</m:t>
                          </m:r>
                          <m:r>
                            <a:rPr lang="en-US" sz="8000" b="1" i="1">
                              <a:latin typeface="Cambria Math" panose="02040503050406030204" pitchFamily="18" charset="0"/>
                            </a:rPr>
                            <m:t>𝒂</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680846" y="2236423"/>
                <a:ext cx="8593156" cy="2202783"/>
              </a:xfrm>
              <a:prstGeom prst="rect">
                <a:avLst/>
              </a:prstGeom>
              <a:blipFill>
                <a:blip r:embed="rId3"/>
                <a:stretch>
                  <a:fillRect/>
                </a:stretch>
              </a:blipFill>
            </p:spPr>
            <p:txBody>
              <a:bodyPr/>
              <a:lstStyle/>
              <a:p>
                <a:r>
                  <a:rPr lang="en-US">
                    <a:noFill/>
                  </a:rPr>
                  <a:t> </a:t>
                </a:r>
              </a:p>
            </p:txBody>
          </p:sp>
        </mc:Fallback>
      </mc:AlternateContent>
      <p:sp>
        <p:nvSpPr>
          <p:cNvPr id="3" name="TextBox 2">
            <a:extLst>
              <a:ext uri="{FF2B5EF4-FFF2-40B4-BE49-F238E27FC236}">
                <a16:creationId xmlns:a16="http://schemas.microsoft.com/office/drawing/2014/main" id="{D5C1C2D4-61CF-4CCB-9365-425B956AE262}"/>
              </a:ext>
            </a:extLst>
          </p:cNvPr>
          <p:cNvSpPr txBox="1"/>
          <p:nvPr/>
        </p:nvSpPr>
        <p:spPr>
          <a:xfrm>
            <a:off x="995422" y="973680"/>
            <a:ext cx="9815332" cy="461665"/>
          </a:xfrm>
          <a:prstGeom prst="rect">
            <a:avLst/>
          </a:prstGeom>
          <a:noFill/>
        </p:spPr>
        <p:txBody>
          <a:bodyPr wrap="square" rtlCol="0">
            <a:spAutoFit/>
          </a:bodyPr>
          <a:lstStyle/>
          <a:p>
            <a:r>
              <a:rPr lang="en-US" sz="2400" dirty="0"/>
              <a:t>From introductory physics, what is odd about this equation?</a:t>
            </a:r>
          </a:p>
        </p:txBody>
      </p:sp>
    </p:spTree>
    <p:extLst>
      <p:ext uri="{BB962C8B-B14F-4D97-AF65-F5344CB8AC3E}">
        <p14:creationId xmlns:p14="http://schemas.microsoft.com/office/powerpoint/2010/main" val="1837171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19</a:t>
            </a:fld>
            <a:endParaRPr lang="en-US"/>
          </a:p>
        </p:txBody>
      </p:sp>
      <mc:AlternateContent xmlns:mc="http://schemas.openxmlformats.org/markup-compatibility/2006" xmlns:a14="http://schemas.microsoft.com/office/drawing/2010/main">
        <mc:Choice Requires="a14">
          <p:sp>
            <p:nvSpPr>
              <p:cNvPr id="4" name="Rectangle 3"/>
              <p:cNvSpPr/>
              <p:nvPr/>
            </p:nvSpPr>
            <p:spPr>
              <a:xfrm>
                <a:off x="1248005" y="1727137"/>
                <a:ext cx="8593156" cy="221830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1" smtClean="0">
                          <a:latin typeface="Cambria Math" panose="02040503050406030204" pitchFamily="18" charset="0"/>
                        </a:rPr>
                        <m:t>𝒕</m:t>
                      </m:r>
                      <m:r>
                        <a:rPr lang="en-US" sz="8000" b="1" i="1" smtClean="0">
                          <a:latin typeface="Cambria Math" panose="02040503050406030204" pitchFamily="18" charset="0"/>
                        </a:rPr>
                        <m:t>=</m:t>
                      </m:r>
                      <m:f>
                        <m:fPr>
                          <m:ctrlPr>
                            <a:rPr lang="en-US" sz="8000" i="1">
                              <a:latin typeface="Cambria Math" panose="02040503050406030204" pitchFamily="18" charset="0"/>
                            </a:rPr>
                          </m:ctrlPr>
                        </m:fPr>
                        <m:num>
                          <m:r>
                            <a:rPr lang="en-US" sz="8000" b="1" i="1" smtClean="0">
                              <a:latin typeface="Cambria Math" panose="02040503050406030204" pitchFamily="18" charset="0"/>
                            </a:rPr>
                            <m:t>𝒗</m:t>
                          </m:r>
                        </m:num>
                        <m:den>
                          <m:r>
                            <a:rPr lang="en-US" sz="8000" b="1" i="1">
                              <a:latin typeface="Cambria Math" panose="02040503050406030204" pitchFamily="18" charset="0"/>
                            </a:rPr>
                            <m:t>𝒂</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1248005" y="1727137"/>
                <a:ext cx="8593156" cy="2218300"/>
              </a:xfrm>
              <a:prstGeom prst="rect">
                <a:avLst/>
              </a:prstGeom>
              <a:blipFill>
                <a:blip r:embed="rId3"/>
                <a:stretch>
                  <a:fillRect/>
                </a:stretch>
              </a:blipFill>
            </p:spPr>
            <p:txBody>
              <a:bodyPr/>
              <a:lstStyle/>
              <a:p>
                <a:r>
                  <a:rPr lang="en-US">
                    <a:noFill/>
                  </a:rPr>
                  <a:t> </a:t>
                </a:r>
              </a:p>
            </p:txBody>
          </p:sp>
        </mc:Fallback>
      </mc:AlternateContent>
      <p:sp>
        <p:nvSpPr>
          <p:cNvPr id="3" name="TextBox 2">
            <a:extLst>
              <a:ext uri="{FF2B5EF4-FFF2-40B4-BE49-F238E27FC236}">
                <a16:creationId xmlns:a16="http://schemas.microsoft.com/office/drawing/2014/main" id="{2061F589-C252-43F5-B7CC-FA5FEB81280A}"/>
              </a:ext>
            </a:extLst>
          </p:cNvPr>
          <p:cNvSpPr txBox="1"/>
          <p:nvPr/>
        </p:nvSpPr>
        <p:spPr>
          <a:xfrm>
            <a:off x="925974" y="5000263"/>
            <a:ext cx="9850056" cy="1938992"/>
          </a:xfrm>
          <a:prstGeom prst="rect">
            <a:avLst/>
          </a:prstGeom>
          <a:noFill/>
        </p:spPr>
        <p:txBody>
          <a:bodyPr wrap="square" rtlCol="0">
            <a:spAutoFit/>
          </a:bodyPr>
          <a:lstStyle/>
          <a:p>
            <a:r>
              <a:rPr lang="en-US" sz="2400" dirty="0"/>
              <a:t>The universal relationship between time, velocity and acceleration.</a:t>
            </a:r>
          </a:p>
          <a:p>
            <a:endParaRPr lang="en-US" sz="2400" dirty="0"/>
          </a:p>
          <a:p>
            <a:r>
              <a:rPr lang="en-US" sz="2400" dirty="0"/>
              <a:t>t is the stopping time.</a:t>
            </a:r>
          </a:p>
          <a:p>
            <a:endParaRPr lang="en-US" sz="2400" dirty="0"/>
          </a:p>
          <a:p>
            <a:r>
              <a:rPr lang="en-US" sz="2400" dirty="0"/>
              <a:t>				                                         Isaac Newton</a:t>
            </a:r>
          </a:p>
        </p:txBody>
      </p:sp>
    </p:spTree>
    <p:extLst>
      <p:ext uri="{BB962C8B-B14F-4D97-AF65-F5344CB8AC3E}">
        <p14:creationId xmlns:p14="http://schemas.microsoft.com/office/powerpoint/2010/main" val="1283782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4D2CDE72-BFF8-451E-8D3F-00D3F28F3242}"/>
              </a:ext>
            </a:extLst>
          </p:cNvPr>
          <p:cNvSpPr/>
          <p:nvPr/>
        </p:nvSpPr>
        <p:spPr>
          <a:xfrm>
            <a:off x="6572250" y="3676650"/>
            <a:ext cx="876300" cy="7625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0348FCB6-30EA-4FE5-9D7F-96FB5D3C7E63}" type="slidenum">
              <a:rPr lang="en-US" smtClean="0"/>
              <a:t>20</a:t>
            </a:fld>
            <a:endParaRPr lang="en-US"/>
          </a:p>
        </p:txBody>
      </p:sp>
      <mc:AlternateContent xmlns:mc="http://schemas.openxmlformats.org/markup-compatibility/2006" xmlns:a14="http://schemas.microsoft.com/office/drawing/2010/main">
        <mc:Choice Requires="a14">
          <p:sp>
            <p:nvSpPr>
              <p:cNvPr id="4" name="Rectangle 3"/>
              <p:cNvSpPr/>
              <p:nvPr/>
            </p:nvSpPr>
            <p:spPr>
              <a:xfrm>
                <a:off x="680846" y="2236423"/>
                <a:ext cx="8593156" cy="2202783"/>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1" smtClean="0">
                          <a:latin typeface="Cambria Math" panose="02040503050406030204" pitchFamily="18" charset="0"/>
                        </a:rPr>
                        <m:t>= </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sSub>
                            <m:sSubPr>
                              <m:ctrlPr>
                                <a:rPr lang="en-US" sz="8000" b="1" i="1" smtClean="0">
                                  <a:latin typeface="Cambria Math" panose="02040503050406030204" pitchFamily="18" charset="0"/>
                                </a:rPr>
                              </m:ctrlPr>
                            </m:sSubPr>
                            <m:e>
                              <m:r>
                                <a:rPr lang="en-US" sz="8000" b="1" i="1" smtClean="0">
                                  <a:latin typeface="Cambria Math" panose="02040503050406030204" pitchFamily="18" charset="0"/>
                                </a:rPr>
                                <m:t>𝒗</m:t>
                              </m:r>
                            </m:e>
                            <m:sub>
                              <m:r>
                                <a:rPr lang="en-US" sz="8000" b="1" i="1" smtClean="0">
                                  <a:latin typeface="Cambria Math" panose="02040503050406030204" pitchFamily="18" charset="0"/>
                                </a:rPr>
                                <m:t>𝒄</m:t>
                              </m:r>
                            </m:sub>
                          </m:sSub>
                        </m:num>
                        <m:den>
                          <m:r>
                            <a:rPr lang="en-US" sz="8000" b="1" i="1" smtClean="0">
                              <a:latin typeface="Cambria Math" panose="02040503050406030204" pitchFamily="18" charset="0"/>
                            </a:rPr>
                            <m:t>𝟐</m:t>
                          </m:r>
                          <m:r>
                            <a:rPr lang="en-US" sz="8000" b="1" i="1">
                              <a:latin typeface="Cambria Math" panose="02040503050406030204" pitchFamily="18" charset="0"/>
                            </a:rPr>
                            <m:t>𝒂</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680846" y="2236423"/>
                <a:ext cx="8593156" cy="2202783"/>
              </a:xfrm>
              <a:prstGeom prst="rect">
                <a:avLst/>
              </a:prstGeom>
              <a:blipFill>
                <a:blip r:embed="rId3"/>
                <a:stretch>
                  <a:fillRect/>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562D4D09-5C3F-4FE0-821A-92AC1CFFE8FF}"/>
              </a:ext>
            </a:extLst>
          </p:cNvPr>
          <p:cNvSpPr txBox="1"/>
          <p:nvPr/>
        </p:nvSpPr>
        <p:spPr>
          <a:xfrm>
            <a:off x="1851948" y="1285477"/>
            <a:ext cx="8160151" cy="461665"/>
          </a:xfrm>
          <a:prstGeom prst="rect">
            <a:avLst/>
          </a:prstGeom>
          <a:noFill/>
        </p:spPr>
        <p:txBody>
          <a:bodyPr wrap="square" rtlCol="0">
            <a:spAutoFit/>
          </a:bodyPr>
          <a:lstStyle/>
          <a:p>
            <a:r>
              <a:rPr lang="en-US" sz="2400" dirty="0"/>
              <a:t>The 2 means that the yellow is half the time to stop.</a:t>
            </a:r>
          </a:p>
        </p:txBody>
      </p:sp>
    </p:spTree>
    <p:extLst>
      <p:ext uri="{BB962C8B-B14F-4D97-AF65-F5344CB8AC3E}">
        <p14:creationId xmlns:p14="http://schemas.microsoft.com/office/powerpoint/2010/main" val="1061317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21</a:t>
            </a:fld>
            <a:endParaRPr lang="en-US"/>
          </a:p>
        </p:txBody>
      </p:sp>
      <mc:AlternateContent xmlns:mc="http://schemas.openxmlformats.org/markup-compatibility/2006" xmlns:a14="http://schemas.microsoft.com/office/drawing/2010/main">
        <mc:Choice Requires="a14">
          <p:sp>
            <p:nvSpPr>
              <p:cNvPr id="4" name="Rectangle 3"/>
              <p:cNvSpPr/>
              <p:nvPr/>
            </p:nvSpPr>
            <p:spPr>
              <a:xfrm>
                <a:off x="1305879" y="2785542"/>
                <a:ext cx="8593156" cy="2202783"/>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1" smtClean="0">
                          <a:latin typeface="Cambria Math" panose="02040503050406030204" pitchFamily="18" charset="0"/>
                        </a:rPr>
                        <m:t>= </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sSub>
                            <m:sSubPr>
                              <m:ctrlPr>
                                <a:rPr lang="en-US" sz="8000" b="1" i="1" smtClean="0">
                                  <a:latin typeface="Cambria Math" panose="02040503050406030204" pitchFamily="18" charset="0"/>
                                </a:rPr>
                              </m:ctrlPr>
                            </m:sSubPr>
                            <m:e>
                              <m:r>
                                <a:rPr lang="en-US" sz="8000" b="1" i="1" smtClean="0">
                                  <a:latin typeface="Cambria Math" panose="02040503050406030204" pitchFamily="18" charset="0"/>
                                </a:rPr>
                                <m:t>𝒗</m:t>
                              </m:r>
                            </m:e>
                            <m:sub>
                              <m:r>
                                <a:rPr lang="en-US" sz="8000" b="1" i="1" smtClean="0">
                                  <a:latin typeface="Cambria Math" panose="02040503050406030204" pitchFamily="18" charset="0"/>
                                </a:rPr>
                                <m:t>𝒄</m:t>
                              </m:r>
                            </m:sub>
                          </m:sSub>
                        </m:num>
                        <m:den>
                          <m:r>
                            <a:rPr lang="en-US" sz="8000" b="1" i="1" smtClean="0">
                              <a:latin typeface="Cambria Math" panose="02040503050406030204" pitchFamily="18" charset="0"/>
                            </a:rPr>
                            <m:t>𝟐</m:t>
                          </m:r>
                          <m:r>
                            <a:rPr lang="en-US" sz="8000" b="1" i="1">
                              <a:latin typeface="Cambria Math" panose="02040503050406030204" pitchFamily="18" charset="0"/>
                            </a:rPr>
                            <m:t>𝒂</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1305879" y="2785542"/>
                <a:ext cx="8593156" cy="2202783"/>
              </a:xfrm>
              <a:prstGeom prst="rect">
                <a:avLst/>
              </a:prstGeom>
              <a:blipFill>
                <a:blip r:embed="rId3"/>
                <a:stretch>
                  <a:fillRect/>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602C95B3-A60A-42CB-B4E0-735E78D5DB4F}"/>
              </a:ext>
            </a:extLst>
          </p:cNvPr>
          <p:cNvSpPr txBox="1"/>
          <p:nvPr/>
        </p:nvSpPr>
        <p:spPr>
          <a:xfrm>
            <a:off x="2781782" y="1061993"/>
            <a:ext cx="6748041" cy="1723549"/>
          </a:xfrm>
          <a:prstGeom prst="rect">
            <a:avLst/>
          </a:prstGeom>
          <a:noFill/>
        </p:spPr>
        <p:txBody>
          <a:bodyPr wrap="square" rtlCol="0">
            <a:spAutoFit/>
          </a:bodyPr>
          <a:lstStyle/>
          <a:p>
            <a:r>
              <a:rPr lang="en-US" sz="8800" dirty="0">
                <a:solidFill>
                  <a:srgbClr val="FF0000"/>
                </a:solidFill>
              </a:rPr>
              <a:t>Special Case</a:t>
            </a:r>
          </a:p>
          <a:p>
            <a:endParaRPr lang="en-US" dirty="0"/>
          </a:p>
        </p:txBody>
      </p:sp>
    </p:spTree>
    <p:extLst>
      <p:ext uri="{BB962C8B-B14F-4D97-AF65-F5344CB8AC3E}">
        <p14:creationId xmlns:p14="http://schemas.microsoft.com/office/powerpoint/2010/main" val="803791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22</a:t>
            </a:fld>
            <a:endParaRPr lang="en-US"/>
          </a:p>
        </p:txBody>
      </p:sp>
      <p:pic>
        <p:nvPicPr>
          <p:cNvPr id="4" name="Picture 3">
            <a:extLst>
              <a:ext uri="{FF2B5EF4-FFF2-40B4-BE49-F238E27FC236}">
                <a16:creationId xmlns:a16="http://schemas.microsoft.com/office/drawing/2014/main" id="{BB3DC847-89F1-48B2-8DA1-5C670C6C20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707" y="988901"/>
            <a:ext cx="8576841" cy="5775263"/>
          </a:xfrm>
          <a:prstGeom prst="rect">
            <a:avLst/>
          </a:prstGeom>
        </p:spPr>
      </p:pic>
      <p:sp>
        <p:nvSpPr>
          <p:cNvPr id="5" name="TextBox 4">
            <a:extLst>
              <a:ext uri="{FF2B5EF4-FFF2-40B4-BE49-F238E27FC236}">
                <a16:creationId xmlns:a16="http://schemas.microsoft.com/office/drawing/2014/main" id="{F217B56E-3169-4F1D-9857-D87D00B401D8}"/>
              </a:ext>
            </a:extLst>
          </p:cNvPr>
          <p:cNvSpPr txBox="1"/>
          <p:nvPr/>
        </p:nvSpPr>
        <p:spPr>
          <a:xfrm>
            <a:off x="2662175" y="342570"/>
            <a:ext cx="5572146" cy="646331"/>
          </a:xfrm>
          <a:prstGeom prst="rect">
            <a:avLst/>
          </a:prstGeom>
          <a:noFill/>
        </p:spPr>
        <p:txBody>
          <a:bodyPr wrap="square" rtlCol="0">
            <a:spAutoFit/>
          </a:bodyPr>
          <a:lstStyle/>
          <a:p>
            <a:pPr algn="ctr"/>
            <a:r>
              <a:rPr lang="en-US" dirty="0"/>
              <a:t>Driver Approaches and Continues at Constant Speed</a:t>
            </a:r>
          </a:p>
          <a:p>
            <a:pPr algn="ctr"/>
            <a:r>
              <a:rPr lang="en-US" b="1" dirty="0">
                <a:solidFill>
                  <a:srgbClr val="00B050"/>
                </a:solidFill>
              </a:rPr>
              <a:t>Velocity Profile </a:t>
            </a:r>
          </a:p>
        </p:txBody>
      </p:sp>
    </p:spTree>
    <p:extLst>
      <p:ext uri="{BB962C8B-B14F-4D97-AF65-F5344CB8AC3E}">
        <p14:creationId xmlns:p14="http://schemas.microsoft.com/office/powerpoint/2010/main" val="3447111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23</a:t>
            </a:fld>
            <a:endParaRPr lang="en-US"/>
          </a:p>
        </p:txBody>
      </p:sp>
      <p:sp>
        <p:nvSpPr>
          <p:cNvPr id="4" name="TextBox 3"/>
          <p:cNvSpPr txBox="1"/>
          <p:nvPr/>
        </p:nvSpPr>
        <p:spPr>
          <a:xfrm>
            <a:off x="4045202" y="1875320"/>
            <a:ext cx="3059723" cy="1569660"/>
          </a:xfrm>
          <a:prstGeom prst="rect">
            <a:avLst/>
          </a:prstGeom>
          <a:noFill/>
        </p:spPr>
        <p:txBody>
          <a:bodyPr wrap="square" rtlCol="0">
            <a:spAutoFit/>
          </a:bodyPr>
          <a:lstStyle/>
          <a:p>
            <a:r>
              <a:rPr lang="en-US" sz="9600" dirty="0">
                <a:solidFill>
                  <a:srgbClr val="C00000"/>
                </a:solidFill>
              </a:rPr>
              <a:t>1965</a:t>
            </a:r>
          </a:p>
        </p:txBody>
      </p:sp>
      <p:sp>
        <p:nvSpPr>
          <p:cNvPr id="5" name="TextBox 4"/>
          <p:cNvSpPr txBox="1"/>
          <p:nvPr/>
        </p:nvSpPr>
        <p:spPr>
          <a:xfrm>
            <a:off x="1503819" y="243068"/>
            <a:ext cx="8557846" cy="1754326"/>
          </a:xfrm>
          <a:prstGeom prst="rect">
            <a:avLst/>
          </a:prstGeom>
          <a:noFill/>
        </p:spPr>
        <p:txBody>
          <a:bodyPr wrap="square" rtlCol="0">
            <a:spAutoFit/>
          </a:bodyPr>
          <a:lstStyle/>
          <a:p>
            <a:pPr algn="ctr"/>
            <a:r>
              <a:rPr lang="en-US" sz="3600" dirty="0"/>
              <a:t>Institute of Transportation Engineers</a:t>
            </a:r>
          </a:p>
          <a:p>
            <a:pPr algn="ctr"/>
            <a:r>
              <a:rPr lang="en-US" sz="3600" dirty="0"/>
              <a:t>The Yellow Change Interval Equation</a:t>
            </a:r>
          </a:p>
          <a:p>
            <a:endParaRPr lang="en-US" sz="3600" dirty="0"/>
          </a:p>
        </p:txBody>
      </p:sp>
      <mc:AlternateContent xmlns:mc="http://schemas.openxmlformats.org/markup-compatibility/2006" xmlns:a14="http://schemas.microsoft.com/office/drawing/2010/main">
        <mc:Choice Requires="a14">
          <p:sp>
            <p:nvSpPr>
              <p:cNvPr id="6" name="Rectangle 5">
                <a:extLst>
                  <a:ext uri="{FF2B5EF4-FFF2-40B4-BE49-F238E27FC236}">
                    <a16:creationId xmlns:a16="http://schemas.microsoft.com/office/drawing/2014/main" id="{C1162032-F1DF-4D8C-B831-58DADB51755A}"/>
                  </a:ext>
                </a:extLst>
              </p:cNvPr>
              <p:cNvSpPr/>
              <p:nvPr/>
            </p:nvSpPr>
            <p:spPr>
              <a:xfrm>
                <a:off x="1143832" y="3634021"/>
                <a:ext cx="8593156" cy="221830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1" smtClean="0">
                          <a:latin typeface="Cambria Math" panose="02040503050406030204" pitchFamily="18" charset="0"/>
                        </a:rPr>
                        <m:t>= </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r>
                            <a:rPr lang="en-US" sz="8000" b="1" i="1" smtClean="0">
                              <a:latin typeface="Cambria Math" panose="02040503050406030204" pitchFamily="18" charset="0"/>
                            </a:rPr>
                            <m:t>𝒗</m:t>
                          </m:r>
                        </m:num>
                        <m:den>
                          <m:r>
                            <a:rPr lang="en-US" sz="8000" b="1" i="1" smtClean="0">
                              <a:latin typeface="Cambria Math" panose="02040503050406030204" pitchFamily="18" charset="0"/>
                            </a:rPr>
                            <m:t>𝟐</m:t>
                          </m:r>
                          <m:r>
                            <a:rPr lang="en-US" sz="8000" b="1" i="1">
                              <a:latin typeface="Cambria Math" panose="02040503050406030204" pitchFamily="18" charset="0"/>
                            </a:rPr>
                            <m:t>𝒂</m:t>
                          </m:r>
                        </m:den>
                      </m:f>
                    </m:oMath>
                  </m:oMathPara>
                </a14:m>
                <a:endParaRPr lang="en-US" sz="8000" dirty="0"/>
              </a:p>
            </p:txBody>
          </p:sp>
        </mc:Choice>
        <mc:Fallback xmlns="">
          <p:sp>
            <p:nvSpPr>
              <p:cNvPr id="6" name="Rectangle 5">
                <a:extLst>
                  <a:ext uri="{FF2B5EF4-FFF2-40B4-BE49-F238E27FC236}">
                    <a16:creationId xmlns:a16="http://schemas.microsoft.com/office/drawing/2014/main" id="{C1162032-F1DF-4D8C-B831-58DADB51755A}"/>
                  </a:ext>
                </a:extLst>
              </p:cNvPr>
              <p:cNvSpPr>
                <a:spLocks noRot="1" noChangeAspect="1" noMove="1" noResize="1" noEditPoints="1" noAdjustHandles="1" noChangeArrowheads="1" noChangeShapeType="1" noTextEdit="1"/>
              </p:cNvSpPr>
              <p:nvPr/>
            </p:nvSpPr>
            <p:spPr>
              <a:xfrm>
                <a:off x="1143832" y="3634021"/>
                <a:ext cx="8593156" cy="2218300"/>
              </a:xfrm>
              <a:prstGeom prst="rect">
                <a:avLst/>
              </a:prstGeom>
              <a:blipFill>
                <a:blip r:embed="rId2"/>
                <a:stretch>
                  <a:fillRect/>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82EF606E-4BB0-4DA5-91BF-939B5390F282}"/>
              </a:ext>
            </a:extLst>
          </p:cNvPr>
          <p:cNvSpPr txBox="1"/>
          <p:nvPr/>
        </p:nvSpPr>
        <p:spPr>
          <a:xfrm>
            <a:off x="8932332" y="4121943"/>
            <a:ext cx="3016996" cy="1477328"/>
          </a:xfrm>
          <a:prstGeom prst="rect">
            <a:avLst/>
          </a:prstGeom>
          <a:noFill/>
        </p:spPr>
        <p:txBody>
          <a:bodyPr wrap="square" rtlCol="0">
            <a:spAutoFit/>
          </a:bodyPr>
          <a:lstStyle/>
          <a:p>
            <a:r>
              <a:rPr lang="en-US" sz="3600" b="1" dirty="0"/>
              <a:t>Applied Universally</a:t>
            </a:r>
          </a:p>
          <a:p>
            <a:endParaRPr lang="en-US" dirty="0"/>
          </a:p>
        </p:txBody>
      </p:sp>
    </p:spTree>
    <p:extLst>
      <p:ext uri="{BB962C8B-B14F-4D97-AF65-F5344CB8AC3E}">
        <p14:creationId xmlns:p14="http://schemas.microsoft.com/office/powerpoint/2010/main" val="3119236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24</a:t>
            </a:fld>
            <a:endParaRPr lang="en-US"/>
          </a:p>
        </p:txBody>
      </p:sp>
      <p:sp>
        <p:nvSpPr>
          <p:cNvPr id="4" name="TextBox 3"/>
          <p:cNvSpPr txBox="1"/>
          <p:nvPr/>
        </p:nvSpPr>
        <p:spPr>
          <a:xfrm>
            <a:off x="4045202" y="1875320"/>
            <a:ext cx="3059723" cy="1569660"/>
          </a:xfrm>
          <a:prstGeom prst="rect">
            <a:avLst/>
          </a:prstGeom>
          <a:noFill/>
        </p:spPr>
        <p:txBody>
          <a:bodyPr wrap="square" rtlCol="0">
            <a:spAutoFit/>
          </a:bodyPr>
          <a:lstStyle/>
          <a:p>
            <a:r>
              <a:rPr lang="en-US" sz="9600" dirty="0">
                <a:solidFill>
                  <a:srgbClr val="C00000"/>
                </a:solidFill>
              </a:rPr>
              <a:t>1985</a:t>
            </a:r>
          </a:p>
        </p:txBody>
      </p:sp>
      <p:sp>
        <p:nvSpPr>
          <p:cNvPr id="5" name="TextBox 4"/>
          <p:cNvSpPr txBox="1"/>
          <p:nvPr/>
        </p:nvSpPr>
        <p:spPr>
          <a:xfrm>
            <a:off x="1503819" y="243068"/>
            <a:ext cx="8557846" cy="1754326"/>
          </a:xfrm>
          <a:prstGeom prst="rect">
            <a:avLst/>
          </a:prstGeom>
          <a:noFill/>
        </p:spPr>
        <p:txBody>
          <a:bodyPr wrap="square" rtlCol="0">
            <a:spAutoFit/>
          </a:bodyPr>
          <a:lstStyle/>
          <a:p>
            <a:pPr algn="ctr"/>
            <a:r>
              <a:rPr lang="en-US" sz="3600" dirty="0"/>
              <a:t>Institute of Transportation Engineers</a:t>
            </a:r>
          </a:p>
          <a:p>
            <a:pPr algn="ctr"/>
            <a:r>
              <a:rPr lang="en-US" sz="3600" dirty="0"/>
              <a:t>The Yellow Change Interval Equation</a:t>
            </a:r>
          </a:p>
          <a:p>
            <a:endParaRPr lang="en-US" sz="3600" dirty="0"/>
          </a:p>
        </p:txBody>
      </p:sp>
      <p:sp>
        <p:nvSpPr>
          <p:cNvPr id="7" name="TextBox 6">
            <a:extLst>
              <a:ext uri="{FF2B5EF4-FFF2-40B4-BE49-F238E27FC236}">
                <a16:creationId xmlns:a16="http://schemas.microsoft.com/office/drawing/2014/main" id="{82EF606E-4BB0-4DA5-91BF-939B5390F282}"/>
              </a:ext>
            </a:extLst>
          </p:cNvPr>
          <p:cNvSpPr txBox="1"/>
          <p:nvPr/>
        </p:nvSpPr>
        <p:spPr>
          <a:xfrm>
            <a:off x="9390334" y="3904240"/>
            <a:ext cx="3016996" cy="1477328"/>
          </a:xfrm>
          <a:prstGeom prst="rect">
            <a:avLst/>
          </a:prstGeom>
          <a:noFill/>
        </p:spPr>
        <p:txBody>
          <a:bodyPr wrap="square" rtlCol="0">
            <a:spAutoFit/>
          </a:bodyPr>
          <a:lstStyle/>
          <a:p>
            <a:r>
              <a:rPr lang="en-US" sz="3600" b="1" dirty="0"/>
              <a:t>Applied Universally</a:t>
            </a:r>
          </a:p>
          <a:p>
            <a:endParaRPr lang="en-US" dirty="0"/>
          </a:p>
        </p:txBody>
      </p:sp>
      <mc:AlternateContent xmlns:mc="http://schemas.openxmlformats.org/markup-compatibility/2006" xmlns:a14="http://schemas.microsoft.com/office/drawing/2010/main">
        <mc:Choice Requires="a14">
          <p:sp>
            <p:nvSpPr>
              <p:cNvPr id="8" name="Rectangle 7">
                <a:extLst>
                  <a:ext uri="{FF2B5EF4-FFF2-40B4-BE49-F238E27FC236}">
                    <a16:creationId xmlns:a16="http://schemas.microsoft.com/office/drawing/2014/main" id="{C66A5871-CECD-40A5-82D8-9354E20E6156}"/>
                  </a:ext>
                </a:extLst>
              </p:cNvPr>
              <p:cNvSpPr/>
              <p:nvPr/>
            </p:nvSpPr>
            <p:spPr>
              <a:xfrm>
                <a:off x="-185194" y="3629646"/>
                <a:ext cx="9575528" cy="2026517"/>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6600" b="1" i="0" smtClean="0">
                          <a:latin typeface="Cambria Math" panose="02040503050406030204" pitchFamily="18" charset="0"/>
                        </a:rPr>
                        <m:t> </m:t>
                      </m:r>
                      <m:r>
                        <a:rPr lang="en-US" sz="6600" b="1" i="1" smtClean="0">
                          <a:latin typeface="Cambria Math" panose="02040503050406030204" pitchFamily="18" charset="0"/>
                        </a:rPr>
                        <m:t>𝒀</m:t>
                      </m:r>
                      <m:r>
                        <a:rPr lang="en-US" sz="6600" b="1" i="0" smtClean="0">
                          <a:latin typeface="Cambria Math" panose="02040503050406030204" pitchFamily="18" charset="0"/>
                        </a:rPr>
                        <m:t>=</m:t>
                      </m:r>
                      <m:sSub>
                        <m:sSubPr>
                          <m:ctrlPr>
                            <a:rPr lang="en-US" sz="6600" i="1">
                              <a:latin typeface="Cambria Math" panose="02040503050406030204" pitchFamily="18" charset="0"/>
                            </a:rPr>
                          </m:ctrlPr>
                        </m:sSubPr>
                        <m:e>
                          <m:r>
                            <a:rPr lang="en-US" sz="6600" b="1" i="1">
                              <a:latin typeface="Cambria Math" panose="02040503050406030204" pitchFamily="18" charset="0"/>
                            </a:rPr>
                            <m:t>𝒕</m:t>
                          </m:r>
                        </m:e>
                        <m:sub>
                          <m:r>
                            <a:rPr lang="en-US" sz="6600" b="1" i="1">
                              <a:latin typeface="Cambria Math" panose="02040503050406030204" pitchFamily="18" charset="0"/>
                            </a:rPr>
                            <m:t>𝒑</m:t>
                          </m:r>
                        </m:sub>
                      </m:sSub>
                      <m:r>
                        <a:rPr lang="en-US" sz="6600" b="1" i="1">
                          <a:latin typeface="Cambria Math" panose="02040503050406030204" pitchFamily="18" charset="0"/>
                        </a:rPr>
                        <m:t>+ </m:t>
                      </m:r>
                      <m:f>
                        <m:fPr>
                          <m:ctrlPr>
                            <a:rPr lang="en-US" sz="6600" i="1">
                              <a:latin typeface="Cambria Math" panose="02040503050406030204" pitchFamily="18" charset="0"/>
                            </a:rPr>
                          </m:ctrlPr>
                        </m:fPr>
                        <m:num>
                          <m:r>
                            <a:rPr lang="en-US" sz="6600" b="1" i="1" smtClean="0">
                              <a:latin typeface="Cambria Math" panose="02040503050406030204" pitchFamily="18" charset="0"/>
                            </a:rPr>
                            <m:t>𝒗</m:t>
                          </m:r>
                        </m:num>
                        <m:den>
                          <m:r>
                            <a:rPr lang="en-US" sz="6600" b="1" i="1" smtClean="0">
                              <a:latin typeface="Cambria Math" panose="02040503050406030204" pitchFamily="18" charset="0"/>
                            </a:rPr>
                            <m:t>𝟐</m:t>
                          </m:r>
                          <m:r>
                            <a:rPr lang="en-US" sz="6600" b="1" i="1" smtClean="0">
                              <a:latin typeface="Cambria Math" panose="02040503050406030204" pitchFamily="18" charset="0"/>
                            </a:rPr>
                            <m:t>(</m:t>
                          </m:r>
                          <m:r>
                            <a:rPr lang="en-US" sz="6600" b="1" i="1">
                              <a:latin typeface="Cambria Math" panose="02040503050406030204" pitchFamily="18" charset="0"/>
                            </a:rPr>
                            <m:t>𝒂</m:t>
                          </m:r>
                          <m:r>
                            <a:rPr lang="en-US" sz="6600" b="1" i="1" smtClean="0">
                              <a:latin typeface="Cambria Math" panose="02040503050406030204" pitchFamily="18" charset="0"/>
                            </a:rPr>
                            <m:t>+</m:t>
                          </m:r>
                          <m:r>
                            <a:rPr lang="en-US" sz="6600" b="1" i="1" smtClean="0">
                              <a:latin typeface="Cambria Math" panose="02040503050406030204" pitchFamily="18" charset="0"/>
                            </a:rPr>
                            <m:t>𝒈𝑮</m:t>
                          </m:r>
                          <m:r>
                            <a:rPr lang="en-US" sz="6600" b="1" i="1" smtClean="0">
                              <a:latin typeface="Cambria Math" panose="02040503050406030204" pitchFamily="18" charset="0"/>
                            </a:rPr>
                            <m:t>)</m:t>
                          </m:r>
                        </m:den>
                      </m:f>
                    </m:oMath>
                  </m:oMathPara>
                </a14:m>
                <a:endParaRPr lang="en-US" sz="6600" dirty="0"/>
              </a:p>
            </p:txBody>
          </p:sp>
        </mc:Choice>
        <mc:Fallback xmlns="">
          <p:sp>
            <p:nvSpPr>
              <p:cNvPr id="8" name="Rectangle 7">
                <a:extLst>
                  <a:ext uri="{FF2B5EF4-FFF2-40B4-BE49-F238E27FC236}">
                    <a16:creationId xmlns:a16="http://schemas.microsoft.com/office/drawing/2014/main" id="{C66A5871-CECD-40A5-82D8-9354E20E6156}"/>
                  </a:ext>
                </a:extLst>
              </p:cNvPr>
              <p:cNvSpPr>
                <a:spLocks noRot="1" noChangeAspect="1" noMove="1" noResize="1" noEditPoints="1" noAdjustHandles="1" noChangeArrowheads="1" noChangeShapeType="1" noTextEdit="1"/>
              </p:cNvSpPr>
              <p:nvPr/>
            </p:nvSpPr>
            <p:spPr>
              <a:xfrm>
                <a:off x="-185194" y="3629646"/>
                <a:ext cx="9575528" cy="2026517"/>
              </a:xfrm>
              <a:prstGeom prst="rect">
                <a:avLst/>
              </a:prstGeom>
              <a:blipFill>
                <a:blip r:embed="rId2"/>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0249256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25</a:t>
            </a:fld>
            <a:endParaRPr lang="en-US"/>
          </a:p>
        </p:txBody>
      </p:sp>
      <mc:AlternateContent xmlns:mc="http://schemas.openxmlformats.org/markup-compatibility/2006" xmlns:a14="http://schemas.microsoft.com/office/drawing/2010/main">
        <mc:Choice Requires="a14">
          <p:sp>
            <p:nvSpPr>
              <p:cNvPr id="4" name="Rectangle 3"/>
              <p:cNvSpPr/>
              <p:nvPr/>
            </p:nvSpPr>
            <p:spPr>
              <a:xfrm>
                <a:off x="1063207" y="2125239"/>
                <a:ext cx="9654950" cy="2436693"/>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8000" b="1" i="0" smtClean="0">
                          <a:latin typeface="Cambria Math" panose="02040503050406030204" pitchFamily="18" charset="0"/>
                        </a:rPr>
                        <m:t> </m:t>
                      </m:r>
                      <m:r>
                        <a:rPr lang="en-US" sz="8000" b="1" i="1" smtClean="0">
                          <a:latin typeface="Cambria Math" panose="02040503050406030204" pitchFamily="18" charset="0"/>
                        </a:rPr>
                        <m:t>𝒀</m:t>
                      </m:r>
                      <m:r>
                        <a:rPr lang="en-US" sz="8000" b="1" i="0" smtClean="0">
                          <a:latin typeface="Cambria Math" panose="02040503050406030204" pitchFamily="18" charset="0"/>
                        </a:rPr>
                        <m:t>=</m:t>
                      </m:r>
                      <m:sSub>
                        <m:sSubPr>
                          <m:ctrlPr>
                            <a:rPr lang="en-US" sz="8000" i="1">
                              <a:latin typeface="Cambria Math" panose="02040503050406030204" pitchFamily="18" charset="0"/>
                            </a:rPr>
                          </m:ctrlPr>
                        </m:sSubPr>
                        <m:e>
                          <m:r>
                            <a:rPr lang="en-US" sz="8000" b="1" i="1">
                              <a:latin typeface="Cambria Math" panose="02040503050406030204" pitchFamily="18" charset="0"/>
                            </a:rPr>
                            <m:t>𝒕</m:t>
                          </m:r>
                        </m:e>
                        <m:sub>
                          <m:r>
                            <a:rPr lang="en-US" sz="8000" b="1" i="1">
                              <a:latin typeface="Cambria Math" panose="02040503050406030204" pitchFamily="18" charset="0"/>
                            </a:rPr>
                            <m:t>𝒑</m:t>
                          </m:r>
                        </m:sub>
                      </m:sSub>
                      <m:r>
                        <a:rPr lang="en-US" sz="8000" b="1" i="1">
                          <a:latin typeface="Cambria Math" panose="02040503050406030204" pitchFamily="18" charset="0"/>
                        </a:rPr>
                        <m:t>+ </m:t>
                      </m:r>
                      <m:f>
                        <m:fPr>
                          <m:ctrlPr>
                            <a:rPr lang="en-US" sz="8000" i="1">
                              <a:latin typeface="Cambria Math" panose="02040503050406030204" pitchFamily="18" charset="0"/>
                            </a:rPr>
                          </m:ctrlPr>
                        </m:fPr>
                        <m:num>
                          <m:r>
                            <a:rPr lang="en-US" sz="8000" b="1" i="1" smtClean="0">
                              <a:latin typeface="Cambria Math" panose="02040503050406030204" pitchFamily="18" charset="0"/>
                            </a:rPr>
                            <m:t>𝒗</m:t>
                          </m:r>
                        </m:num>
                        <m:den>
                          <m:r>
                            <a:rPr lang="en-US" sz="8000" b="1" i="1" smtClean="0">
                              <a:latin typeface="Cambria Math" panose="02040503050406030204" pitchFamily="18" charset="0"/>
                            </a:rPr>
                            <m:t>𝟐</m:t>
                          </m:r>
                          <m:r>
                            <a:rPr lang="en-US" sz="8000" b="1" i="1" smtClean="0">
                              <a:latin typeface="Cambria Math" panose="02040503050406030204" pitchFamily="18" charset="0"/>
                            </a:rPr>
                            <m:t>(</m:t>
                          </m:r>
                          <m:r>
                            <a:rPr lang="en-US" sz="8000" b="1" i="1">
                              <a:latin typeface="Cambria Math" panose="02040503050406030204" pitchFamily="18" charset="0"/>
                            </a:rPr>
                            <m:t>𝒂</m:t>
                          </m:r>
                          <m:r>
                            <a:rPr lang="en-US" sz="8000" b="1" i="1" smtClean="0">
                              <a:latin typeface="Cambria Math" panose="02040503050406030204" pitchFamily="18" charset="0"/>
                            </a:rPr>
                            <m:t>+</m:t>
                          </m:r>
                          <m:r>
                            <a:rPr lang="en-US" sz="8000" b="1" i="1" smtClean="0">
                              <a:solidFill>
                                <a:srgbClr val="FF0000"/>
                              </a:solidFill>
                              <a:latin typeface="Cambria Math" panose="02040503050406030204" pitchFamily="18" charset="0"/>
                            </a:rPr>
                            <m:t>𝒈𝑮</m:t>
                          </m:r>
                          <m:r>
                            <a:rPr lang="en-US" sz="8000" b="1" i="1" smtClean="0">
                              <a:latin typeface="Cambria Math" panose="02040503050406030204" pitchFamily="18" charset="0"/>
                            </a:rPr>
                            <m:t>)</m:t>
                          </m:r>
                        </m:den>
                      </m:f>
                    </m:oMath>
                  </m:oMathPara>
                </a14:m>
                <a:endParaRPr lang="en-US" sz="8000" dirty="0"/>
              </a:p>
            </p:txBody>
          </p:sp>
        </mc:Choice>
        <mc:Fallback xmlns="">
          <p:sp>
            <p:nvSpPr>
              <p:cNvPr id="4" name="Rectangle 3"/>
              <p:cNvSpPr>
                <a:spLocks noRot="1" noChangeAspect="1" noMove="1" noResize="1" noEditPoints="1" noAdjustHandles="1" noChangeArrowheads="1" noChangeShapeType="1" noTextEdit="1"/>
              </p:cNvSpPr>
              <p:nvPr/>
            </p:nvSpPr>
            <p:spPr>
              <a:xfrm>
                <a:off x="1063207" y="2125239"/>
                <a:ext cx="9654950" cy="2436693"/>
              </a:xfrm>
              <a:prstGeom prst="rect">
                <a:avLst/>
              </a:prstGeom>
              <a:blipFill>
                <a:blip r:embed="rId3"/>
                <a:stretch>
                  <a:fillRect/>
                </a:stretch>
              </a:blipFill>
            </p:spPr>
            <p:txBody>
              <a:bodyPr/>
              <a:lstStyle/>
              <a:p>
                <a:r>
                  <a:rPr lang="en-US">
                    <a:noFill/>
                  </a:rPr>
                  <a:t> </a:t>
                </a:r>
              </a:p>
            </p:txBody>
          </p:sp>
        </mc:Fallback>
      </mc:AlternateContent>
      <p:sp>
        <p:nvSpPr>
          <p:cNvPr id="3" name="TextBox 2">
            <a:extLst>
              <a:ext uri="{FF2B5EF4-FFF2-40B4-BE49-F238E27FC236}">
                <a16:creationId xmlns:a16="http://schemas.microsoft.com/office/drawing/2014/main" id="{39AAF883-321B-448D-A9CC-9C7EFA45B1C7}"/>
              </a:ext>
            </a:extLst>
          </p:cNvPr>
          <p:cNvSpPr txBox="1"/>
          <p:nvPr/>
        </p:nvSpPr>
        <p:spPr>
          <a:xfrm>
            <a:off x="1759352" y="5312780"/>
            <a:ext cx="5694744" cy="1200329"/>
          </a:xfrm>
          <a:prstGeom prst="rect">
            <a:avLst/>
          </a:prstGeom>
          <a:noFill/>
        </p:spPr>
        <p:txBody>
          <a:bodyPr wrap="square" rtlCol="0">
            <a:spAutoFit/>
          </a:bodyPr>
          <a:lstStyle/>
          <a:p>
            <a:r>
              <a:rPr lang="en-US" dirty="0"/>
              <a:t>g = Earth’s gravitational acceleration 32.2 ft/s/s</a:t>
            </a:r>
          </a:p>
          <a:p>
            <a:r>
              <a:rPr lang="en-US" dirty="0"/>
              <a:t>G = Grade of road, positive is uphill, rise over run</a:t>
            </a:r>
          </a:p>
          <a:p>
            <a:endParaRPr lang="en-US" dirty="0"/>
          </a:p>
          <a:p>
            <a:r>
              <a:rPr lang="en-US" dirty="0">
                <a:solidFill>
                  <a:srgbClr val="FF0000"/>
                </a:solidFill>
              </a:rPr>
              <a:t>Misapplication of dynamics</a:t>
            </a:r>
          </a:p>
        </p:txBody>
      </p:sp>
    </p:spTree>
    <p:extLst>
      <p:ext uri="{BB962C8B-B14F-4D97-AF65-F5344CB8AC3E}">
        <p14:creationId xmlns:p14="http://schemas.microsoft.com/office/powerpoint/2010/main" val="4012596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26</a:t>
            </a:fld>
            <a:endParaRPr lang="en-US"/>
          </a:p>
        </p:txBody>
      </p:sp>
      <p:sp>
        <p:nvSpPr>
          <p:cNvPr id="5" name="TextBox 4"/>
          <p:cNvSpPr txBox="1"/>
          <p:nvPr/>
        </p:nvSpPr>
        <p:spPr>
          <a:xfrm>
            <a:off x="921633" y="1271987"/>
            <a:ext cx="9078058" cy="4401205"/>
          </a:xfrm>
          <a:prstGeom prst="rect">
            <a:avLst/>
          </a:prstGeom>
          <a:noFill/>
        </p:spPr>
        <p:txBody>
          <a:bodyPr wrap="square" rtlCol="0">
            <a:spAutoFit/>
          </a:bodyPr>
          <a:lstStyle/>
          <a:p>
            <a:r>
              <a:rPr lang="en-US" sz="4000" b="1" dirty="0"/>
              <a:t>Institute of Transportation Engineers</a:t>
            </a:r>
          </a:p>
          <a:p>
            <a:pPr algn="ctr"/>
            <a:r>
              <a:rPr lang="en-US" sz="4000" b="1" dirty="0"/>
              <a:t>Old (prior to 2020) Yellow Change Interval Equation used by CTDOT</a:t>
            </a:r>
          </a:p>
          <a:p>
            <a:endParaRPr lang="en-US" sz="4000" b="1" dirty="0"/>
          </a:p>
          <a:p>
            <a:endParaRPr lang="en-US" sz="4000" b="1" dirty="0"/>
          </a:p>
          <a:p>
            <a:pPr algn="ctr"/>
            <a:r>
              <a:rPr lang="en-US" sz="4000" b="1" dirty="0">
                <a:solidFill>
                  <a:srgbClr val="FF0000"/>
                </a:solidFill>
              </a:rPr>
              <a:t>Misapplications of Physical and Mathematical Sciences</a:t>
            </a:r>
          </a:p>
        </p:txBody>
      </p:sp>
    </p:spTree>
    <p:extLst>
      <p:ext uri="{BB962C8B-B14F-4D97-AF65-F5344CB8AC3E}">
        <p14:creationId xmlns:p14="http://schemas.microsoft.com/office/powerpoint/2010/main" val="3158512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27</a:t>
            </a:fld>
            <a:endParaRPr lang="en-US"/>
          </a:p>
        </p:txBody>
      </p:sp>
      <p:sp>
        <p:nvSpPr>
          <p:cNvPr id="6" name="TextBox 5">
            <a:extLst>
              <a:ext uri="{FF2B5EF4-FFF2-40B4-BE49-F238E27FC236}">
                <a16:creationId xmlns:a16="http://schemas.microsoft.com/office/drawing/2014/main" id="{488761BF-0BA9-4290-97E9-1801228572A7}"/>
              </a:ext>
            </a:extLst>
          </p:cNvPr>
          <p:cNvSpPr txBox="1"/>
          <p:nvPr/>
        </p:nvSpPr>
        <p:spPr>
          <a:xfrm>
            <a:off x="5134993" y="428653"/>
            <a:ext cx="1723007" cy="769441"/>
          </a:xfrm>
          <a:prstGeom prst="rect">
            <a:avLst/>
          </a:prstGeom>
          <a:noFill/>
        </p:spPr>
        <p:txBody>
          <a:bodyPr wrap="square" rtlCol="0">
            <a:spAutoFit/>
          </a:bodyPr>
          <a:lstStyle/>
          <a:p>
            <a:r>
              <a:rPr lang="en-US" sz="4400" dirty="0"/>
              <a:t>Errors</a:t>
            </a:r>
          </a:p>
        </p:txBody>
      </p:sp>
      <p:sp>
        <p:nvSpPr>
          <p:cNvPr id="7" name="TextBox 6">
            <a:extLst>
              <a:ext uri="{FF2B5EF4-FFF2-40B4-BE49-F238E27FC236}">
                <a16:creationId xmlns:a16="http://schemas.microsoft.com/office/drawing/2014/main" id="{C3ABCE59-B48B-47D5-B467-10E3955AFF2B}"/>
              </a:ext>
            </a:extLst>
          </p:cNvPr>
          <p:cNvSpPr txBox="1"/>
          <p:nvPr/>
        </p:nvSpPr>
        <p:spPr>
          <a:xfrm>
            <a:off x="881273" y="1501265"/>
            <a:ext cx="10265147" cy="5109091"/>
          </a:xfrm>
          <a:prstGeom prst="rect">
            <a:avLst/>
          </a:prstGeom>
          <a:noFill/>
        </p:spPr>
        <p:txBody>
          <a:bodyPr wrap="square" rtlCol="0">
            <a:spAutoFit/>
          </a:bodyPr>
          <a:lstStyle/>
          <a:p>
            <a:pPr marL="342900" indent="-342900">
              <a:buAutoNum type="arabicPeriod"/>
            </a:pPr>
            <a:r>
              <a:rPr lang="en-US" sz="2800" b="1" dirty="0">
                <a:solidFill>
                  <a:srgbClr val="FF0000"/>
                </a:solidFill>
              </a:rPr>
              <a:t>Special Case Equation Applied Universally.  </a:t>
            </a:r>
            <a:r>
              <a:rPr lang="en-US" sz="2800" dirty="0"/>
              <a:t>Wrong algebra for other cases.</a:t>
            </a:r>
          </a:p>
          <a:p>
            <a:pPr marL="342900" indent="-342900">
              <a:buAutoNum type="arabicPeriod"/>
            </a:pPr>
            <a:r>
              <a:rPr lang="en-US" sz="2800" b="1" dirty="0">
                <a:solidFill>
                  <a:srgbClr val="FF0000"/>
                </a:solidFill>
              </a:rPr>
              <a:t>Wrong value for Approach Speed.  </a:t>
            </a:r>
            <a:r>
              <a:rPr lang="en-US" sz="2800" dirty="0"/>
              <a:t>Misunderstanding of physics.</a:t>
            </a:r>
          </a:p>
          <a:p>
            <a:pPr marL="342900" indent="-342900">
              <a:buAutoNum type="arabicPeriod"/>
            </a:pPr>
            <a:r>
              <a:rPr lang="en-US" sz="2800" b="1" dirty="0">
                <a:solidFill>
                  <a:srgbClr val="FF0000"/>
                </a:solidFill>
              </a:rPr>
              <a:t>Wrong Values for Perception-Reaction Time and Deceleration. </a:t>
            </a:r>
            <a:r>
              <a:rPr lang="en-US" sz="2800" dirty="0"/>
              <a:t>Misapplied stochastic methods.  </a:t>
            </a:r>
          </a:p>
          <a:p>
            <a:pPr marL="342900" indent="-342900">
              <a:buAutoNum type="arabicPeriod"/>
            </a:pPr>
            <a:r>
              <a:rPr lang="en-US" sz="2800" b="1" dirty="0" err="1">
                <a:solidFill>
                  <a:srgbClr val="FF0000"/>
                </a:solidFill>
              </a:rPr>
              <a:t>gG</a:t>
            </a:r>
            <a:r>
              <a:rPr lang="en-US" sz="2800" b="1" dirty="0">
                <a:solidFill>
                  <a:srgbClr val="FF0000"/>
                </a:solidFill>
              </a:rPr>
              <a:t> wrong half the time</a:t>
            </a:r>
            <a:r>
              <a:rPr lang="en-US" sz="2800" dirty="0"/>
              <a:t>. Misapplication of dynamics.   Confusing an analytic solution with a physical solution.</a:t>
            </a:r>
          </a:p>
          <a:p>
            <a:pPr marL="342900" indent="-342900">
              <a:buAutoNum type="arabicPeriod"/>
            </a:pPr>
            <a:r>
              <a:rPr lang="en-US" sz="2800" b="1" dirty="0">
                <a:solidFill>
                  <a:srgbClr val="FF0000"/>
                </a:solidFill>
              </a:rPr>
              <a:t>Omission of Tolerances.  </a:t>
            </a:r>
            <a:r>
              <a:rPr lang="en-US" sz="2800" dirty="0"/>
              <a:t>Consequence of error 3.  Red-light camera delays set arbitrarily to about 0.3 seconds.    Actual tolerance exceeds +/- 3.0 seconds.</a:t>
            </a:r>
          </a:p>
          <a:p>
            <a:pPr marL="342900" indent="-342900">
              <a:buAutoNum type="arabicPeriod"/>
            </a:pPr>
            <a:endParaRPr lang="en-US" dirty="0"/>
          </a:p>
        </p:txBody>
      </p:sp>
    </p:spTree>
    <p:extLst>
      <p:ext uri="{BB962C8B-B14F-4D97-AF65-F5344CB8AC3E}">
        <p14:creationId xmlns:p14="http://schemas.microsoft.com/office/powerpoint/2010/main" val="787805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28</a:t>
            </a:fld>
            <a:endParaRPr lang="en-US"/>
          </a:p>
        </p:txBody>
      </p:sp>
      <p:sp>
        <p:nvSpPr>
          <p:cNvPr id="6" name="TextBox 5">
            <a:extLst>
              <a:ext uri="{FF2B5EF4-FFF2-40B4-BE49-F238E27FC236}">
                <a16:creationId xmlns:a16="http://schemas.microsoft.com/office/drawing/2014/main" id="{488761BF-0BA9-4290-97E9-1801228572A7}"/>
              </a:ext>
            </a:extLst>
          </p:cNvPr>
          <p:cNvSpPr txBox="1"/>
          <p:nvPr/>
        </p:nvSpPr>
        <p:spPr>
          <a:xfrm>
            <a:off x="4792093" y="1560223"/>
            <a:ext cx="2317367" cy="769441"/>
          </a:xfrm>
          <a:prstGeom prst="rect">
            <a:avLst/>
          </a:prstGeom>
          <a:noFill/>
        </p:spPr>
        <p:txBody>
          <a:bodyPr wrap="square" rtlCol="0">
            <a:spAutoFit/>
          </a:bodyPr>
          <a:lstStyle/>
          <a:p>
            <a:r>
              <a:rPr lang="en-US" sz="4400" dirty="0"/>
              <a:t>Error 1</a:t>
            </a:r>
          </a:p>
        </p:txBody>
      </p:sp>
      <p:sp>
        <p:nvSpPr>
          <p:cNvPr id="7" name="TextBox 6">
            <a:extLst>
              <a:ext uri="{FF2B5EF4-FFF2-40B4-BE49-F238E27FC236}">
                <a16:creationId xmlns:a16="http://schemas.microsoft.com/office/drawing/2014/main" id="{C3ABCE59-B48B-47D5-B467-10E3955AFF2B}"/>
              </a:ext>
            </a:extLst>
          </p:cNvPr>
          <p:cNvSpPr txBox="1"/>
          <p:nvPr/>
        </p:nvSpPr>
        <p:spPr>
          <a:xfrm>
            <a:off x="1075583" y="3112895"/>
            <a:ext cx="10265147" cy="1231106"/>
          </a:xfrm>
          <a:prstGeom prst="rect">
            <a:avLst/>
          </a:prstGeom>
          <a:noFill/>
        </p:spPr>
        <p:txBody>
          <a:bodyPr wrap="square" rtlCol="0">
            <a:spAutoFit/>
          </a:bodyPr>
          <a:lstStyle/>
          <a:p>
            <a:r>
              <a:rPr lang="en-US" sz="2800" b="1" dirty="0">
                <a:solidFill>
                  <a:srgbClr val="FF0000"/>
                </a:solidFill>
              </a:rPr>
              <a:t>Special Case Equation Applied Universally.  </a:t>
            </a:r>
            <a:r>
              <a:rPr lang="en-US" sz="2800" dirty="0"/>
              <a:t>Wrong algebra for other cases.</a:t>
            </a:r>
          </a:p>
          <a:p>
            <a:pPr marL="342900" indent="-342900">
              <a:buAutoNum type="arabicPeriod"/>
            </a:pPr>
            <a:endParaRPr lang="en-US" dirty="0"/>
          </a:p>
        </p:txBody>
      </p:sp>
    </p:spTree>
    <p:extLst>
      <p:ext uri="{BB962C8B-B14F-4D97-AF65-F5344CB8AC3E}">
        <p14:creationId xmlns:p14="http://schemas.microsoft.com/office/powerpoint/2010/main" val="1500284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29</a:t>
            </a:fld>
            <a:endParaRPr lang="en-US"/>
          </a:p>
        </p:txBody>
      </p:sp>
      <p:sp>
        <p:nvSpPr>
          <p:cNvPr id="3" name="TextBox 2"/>
          <p:cNvSpPr txBox="1"/>
          <p:nvPr/>
        </p:nvSpPr>
        <p:spPr>
          <a:xfrm>
            <a:off x="1055323" y="2822613"/>
            <a:ext cx="9716877" cy="1200329"/>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The equation shorts the yellow for turning and impeded movements.</a:t>
            </a:r>
          </a:p>
        </p:txBody>
      </p:sp>
    </p:spTree>
    <p:extLst>
      <p:ext uri="{BB962C8B-B14F-4D97-AF65-F5344CB8AC3E}">
        <p14:creationId xmlns:p14="http://schemas.microsoft.com/office/powerpoint/2010/main" val="8245193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30</a:t>
            </a:fld>
            <a:endParaRPr lang="en-US"/>
          </a:p>
        </p:txBody>
      </p:sp>
      <p:pic>
        <p:nvPicPr>
          <p:cNvPr id="4" name="Picture 3">
            <a:extLst>
              <a:ext uri="{FF2B5EF4-FFF2-40B4-BE49-F238E27FC236}">
                <a16:creationId xmlns:a16="http://schemas.microsoft.com/office/drawing/2014/main" id="{BB3DC847-89F1-48B2-8DA1-5C670C6C20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707" y="988901"/>
            <a:ext cx="8576841" cy="5775263"/>
          </a:xfrm>
          <a:prstGeom prst="rect">
            <a:avLst/>
          </a:prstGeom>
        </p:spPr>
      </p:pic>
      <p:sp>
        <p:nvSpPr>
          <p:cNvPr id="5" name="TextBox 4">
            <a:extLst>
              <a:ext uri="{FF2B5EF4-FFF2-40B4-BE49-F238E27FC236}">
                <a16:creationId xmlns:a16="http://schemas.microsoft.com/office/drawing/2014/main" id="{F217B56E-3169-4F1D-9857-D87D00B401D8}"/>
              </a:ext>
            </a:extLst>
          </p:cNvPr>
          <p:cNvSpPr txBox="1"/>
          <p:nvPr/>
        </p:nvSpPr>
        <p:spPr>
          <a:xfrm>
            <a:off x="2662175" y="342570"/>
            <a:ext cx="5572146" cy="646331"/>
          </a:xfrm>
          <a:prstGeom prst="rect">
            <a:avLst/>
          </a:prstGeom>
          <a:noFill/>
        </p:spPr>
        <p:txBody>
          <a:bodyPr wrap="square" rtlCol="0">
            <a:spAutoFit/>
          </a:bodyPr>
          <a:lstStyle/>
          <a:p>
            <a:pPr algn="ctr"/>
            <a:r>
              <a:rPr lang="en-US" dirty="0"/>
              <a:t>Driver Approaches and Continues at Constant Speed</a:t>
            </a:r>
          </a:p>
          <a:p>
            <a:pPr algn="ctr"/>
            <a:r>
              <a:rPr lang="en-US" b="1" dirty="0">
                <a:solidFill>
                  <a:srgbClr val="00B050"/>
                </a:solidFill>
              </a:rPr>
              <a:t>Velocity Profile </a:t>
            </a:r>
          </a:p>
        </p:txBody>
      </p:sp>
    </p:spTree>
    <p:extLst>
      <p:ext uri="{BB962C8B-B14F-4D97-AF65-F5344CB8AC3E}">
        <p14:creationId xmlns:p14="http://schemas.microsoft.com/office/powerpoint/2010/main" val="1688609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31</a:t>
            </a:fld>
            <a:endParaRPr lang="en-US"/>
          </a:p>
        </p:txBody>
      </p:sp>
      <p:sp>
        <p:nvSpPr>
          <p:cNvPr id="5" name="TextBox 4">
            <a:extLst>
              <a:ext uri="{FF2B5EF4-FFF2-40B4-BE49-F238E27FC236}">
                <a16:creationId xmlns:a16="http://schemas.microsoft.com/office/drawing/2014/main" id="{F217B56E-3169-4F1D-9857-D87D00B401D8}"/>
              </a:ext>
            </a:extLst>
          </p:cNvPr>
          <p:cNvSpPr txBox="1"/>
          <p:nvPr/>
        </p:nvSpPr>
        <p:spPr>
          <a:xfrm>
            <a:off x="2662175" y="342570"/>
            <a:ext cx="5572146" cy="646331"/>
          </a:xfrm>
          <a:prstGeom prst="rect">
            <a:avLst/>
          </a:prstGeom>
          <a:noFill/>
        </p:spPr>
        <p:txBody>
          <a:bodyPr wrap="square" rtlCol="0">
            <a:spAutoFit/>
          </a:bodyPr>
          <a:lstStyle/>
          <a:p>
            <a:pPr algn="ctr"/>
            <a:r>
              <a:rPr lang="en-US" dirty="0"/>
              <a:t>The Quickest Turn for a Driver</a:t>
            </a:r>
          </a:p>
          <a:p>
            <a:pPr algn="ctr"/>
            <a:r>
              <a:rPr lang="en-US" b="1" dirty="0">
                <a:solidFill>
                  <a:srgbClr val="00B050"/>
                </a:solidFill>
              </a:rPr>
              <a:t>Velocity Profile </a:t>
            </a:r>
          </a:p>
        </p:txBody>
      </p:sp>
      <p:pic>
        <p:nvPicPr>
          <p:cNvPr id="8" name="Picture 7">
            <a:extLst>
              <a:ext uri="{FF2B5EF4-FFF2-40B4-BE49-F238E27FC236}">
                <a16:creationId xmlns:a16="http://schemas.microsoft.com/office/drawing/2014/main" id="{D61A5995-AA77-4704-B864-F121A81CB9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9787" y="988901"/>
            <a:ext cx="8592749" cy="5811061"/>
          </a:xfrm>
          <a:prstGeom prst="rect">
            <a:avLst/>
          </a:prstGeom>
        </p:spPr>
      </p:pic>
    </p:spTree>
    <p:extLst>
      <p:ext uri="{BB962C8B-B14F-4D97-AF65-F5344CB8AC3E}">
        <p14:creationId xmlns:p14="http://schemas.microsoft.com/office/powerpoint/2010/main" val="16047796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32</a:t>
            </a:fld>
            <a:endParaRPr lang="en-US"/>
          </a:p>
        </p:txBody>
      </p:sp>
      <p:pic>
        <p:nvPicPr>
          <p:cNvPr id="5" name="LeftSlowAtSlowLine">
            <a:hlinkClick r:id="" action="ppaction://media"/>
            <a:extLst>
              <a:ext uri="{FF2B5EF4-FFF2-40B4-BE49-F238E27FC236}">
                <a16:creationId xmlns:a16="http://schemas.microsoft.com/office/drawing/2014/main" id="{3FEF67D9-DAE8-46D5-8649-BCE780B547F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5153" y="740622"/>
            <a:ext cx="9423539" cy="5300740"/>
          </a:xfrm>
          <a:prstGeom prst="rect">
            <a:avLst/>
          </a:prstGeom>
        </p:spPr>
      </p:pic>
    </p:spTree>
    <p:extLst>
      <p:ext uri="{BB962C8B-B14F-4D97-AF65-F5344CB8AC3E}">
        <p14:creationId xmlns:p14="http://schemas.microsoft.com/office/powerpoint/2010/main" val="29446499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33</a:t>
            </a:fld>
            <a:endParaRPr lang="en-US"/>
          </a:p>
        </p:txBody>
      </p:sp>
      <p:pic>
        <p:nvPicPr>
          <p:cNvPr id="4" name="161610145_PRIM1">
            <a:hlinkClick r:id="" action="ppaction://media"/>
            <a:extLst>
              <a:ext uri="{FF2B5EF4-FFF2-40B4-BE49-F238E27FC236}">
                <a16:creationId xmlns:a16="http://schemas.microsoft.com/office/drawing/2014/main" id="{541CECC7-FE15-433F-8390-CF009177135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811656" y="597822"/>
            <a:ext cx="6462346" cy="4916272"/>
          </a:xfrm>
          <a:prstGeom prst="rect">
            <a:avLst/>
          </a:prstGeom>
        </p:spPr>
      </p:pic>
      <p:sp>
        <p:nvSpPr>
          <p:cNvPr id="6" name="TextBox 5">
            <a:extLst>
              <a:ext uri="{FF2B5EF4-FFF2-40B4-BE49-F238E27FC236}">
                <a16:creationId xmlns:a16="http://schemas.microsoft.com/office/drawing/2014/main" id="{63C6699F-9826-4C10-AA4E-AE786125EEAE}"/>
              </a:ext>
            </a:extLst>
          </p:cNvPr>
          <p:cNvSpPr txBox="1"/>
          <p:nvPr/>
        </p:nvSpPr>
        <p:spPr>
          <a:xfrm>
            <a:off x="650631" y="5890846"/>
            <a:ext cx="2267367" cy="369332"/>
          </a:xfrm>
          <a:prstGeom prst="rect">
            <a:avLst/>
          </a:prstGeom>
          <a:noFill/>
        </p:spPr>
        <p:txBody>
          <a:bodyPr wrap="square" rtlCol="0">
            <a:spAutoFit/>
          </a:bodyPr>
          <a:lstStyle/>
          <a:p>
            <a:r>
              <a:rPr lang="en-US" dirty="0"/>
              <a:t>Greenville, NC</a:t>
            </a:r>
          </a:p>
        </p:txBody>
      </p:sp>
    </p:spTree>
    <p:extLst>
      <p:ext uri="{BB962C8B-B14F-4D97-AF65-F5344CB8AC3E}">
        <p14:creationId xmlns:p14="http://schemas.microsoft.com/office/powerpoint/2010/main" val="163234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34</a:t>
            </a:fld>
            <a:endParaRPr lang="en-US"/>
          </a:p>
        </p:txBody>
      </p:sp>
      <p:pic>
        <p:nvPicPr>
          <p:cNvPr id="4" name="RightTurn">
            <a:hlinkClick r:id="" action="ppaction://media"/>
            <a:extLst>
              <a:ext uri="{FF2B5EF4-FFF2-40B4-BE49-F238E27FC236}">
                <a16:creationId xmlns:a16="http://schemas.microsoft.com/office/drawing/2014/main" id="{E5E0375A-1D6F-4F4E-8978-D329994CD36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06564" y="646711"/>
            <a:ext cx="9340920" cy="5254267"/>
          </a:xfrm>
          <a:prstGeom prst="rect">
            <a:avLst/>
          </a:prstGeom>
        </p:spPr>
      </p:pic>
    </p:spTree>
    <p:extLst>
      <p:ext uri="{BB962C8B-B14F-4D97-AF65-F5344CB8AC3E}">
        <p14:creationId xmlns:p14="http://schemas.microsoft.com/office/powerpoint/2010/main" val="34890163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35</a:t>
            </a:fld>
            <a:endParaRPr lang="en-US"/>
          </a:p>
        </p:txBody>
      </p:sp>
      <p:pic>
        <p:nvPicPr>
          <p:cNvPr id="3" name="Rlc-1">
            <a:hlinkClick r:id="" action="ppaction://media"/>
            <a:extLst>
              <a:ext uri="{FF2B5EF4-FFF2-40B4-BE49-F238E27FC236}">
                <a16:creationId xmlns:a16="http://schemas.microsoft.com/office/drawing/2014/main" id="{87E83495-D3D0-40C3-B7F0-2EF4D678B4F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9815" y="578828"/>
            <a:ext cx="7526794" cy="5645096"/>
          </a:xfrm>
          <a:prstGeom prst="rect">
            <a:avLst/>
          </a:prstGeom>
        </p:spPr>
      </p:pic>
    </p:spTree>
    <p:extLst>
      <p:ext uri="{BB962C8B-B14F-4D97-AF65-F5344CB8AC3E}">
        <p14:creationId xmlns:p14="http://schemas.microsoft.com/office/powerpoint/2010/main" val="1648087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36</a:t>
            </a:fld>
            <a:endParaRPr lang="en-US"/>
          </a:p>
        </p:txBody>
      </p:sp>
      <p:sp>
        <p:nvSpPr>
          <p:cNvPr id="5" name="TextBox 4">
            <a:extLst>
              <a:ext uri="{FF2B5EF4-FFF2-40B4-BE49-F238E27FC236}">
                <a16:creationId xmlns:a16="http://schemas.microsoft.com/office/drawing/2014/main" id="{F217B56E-3169-4F1D-9857-D87D00B401D8}"/>
              </a:ext>
            </a:extLst>
          </p:cNvPr>
          <p:cNvSpPr txBox="1"/>
          <p:nvPr/>
        </p:nvSpPr>
        <p:spPr>
          <a:xfrm>
            <a:off x="2662175" y="342570"/>
            <a:ext cx="5572146" cy="646331"/>
          </a:xfrm>
          <a:prstGeom prst="rect">
            <a:avLst/>
          </a:prstGeom>
          <a:noFill/>
        </p:spPr>
        <p:txBody>
          <a:bodyPr wrap="square" rtlCol="0">
            <a:spAutoFit/>
          </a:bodyPr>
          <a:lstStyle/>
          <a:p>
            <a:pPr algn="ctr"/>
            <a:r>
              <a:rPr lang="en-US" dirty="0"/>
              <a:t>Drivers Intent on Turning Gradually</a:t>
            </a:r>
          </a:p>
          <a:p>
            <a:pPr algn="ctr"/>
            <a:r>
              <a:rPr lang="en-US" b="1" dirty="0">
                <a:solidFill>
                  <a:srgbClr val="00B050"/>
                </a:solidFill>
              </a:rPr>
              <a:t>Velocity Profile </a:t>
            </a:r>
          </a:p>
        </p:txBody>
      </p:sp>
      <p:pic>
        <p:nvPicPr>
          <p:cNvPr id="4" name="Picture 3">
            <a:extLst>
              <a:ext uri="{FF2B5EF4-FFF2-40B4-BE49-F238E27FC236}">
                <a16:creationId xmlns:a16="http://schemas.microsoft.com/office/drawing/2014/main" id="{20DAF16C-C2B1-4789-B1A3-649A73A025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779" y="988901"/>
            <a:ext cx="8487960" cy="5792008"/>
          </a:xfrm>
          <a:prstGeom prst="rect">
            <a:avLst/>
          </a:prstGeom>
        </p:spPr>
      </p:pic>
    </p:spTree>
    <p:extLst>
      <p:ext uri="{BB962C8B-B14F-4D97-AF65-F5344CB8AC3E}">
        <p14:creationId xmlns:p14="http://schemas.microsoft.com/office/powerpoint/2010/main" val="33752283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9FE4BEB-3D97-4602-B679-FE5B2C5BC61D}"/>
              </a:ext>
            </a:extLst>
          </p:cNvPr>
          <p:cNvSpPr>
            <a:spLocks noGrp="1"/>
          </p:cNvSpPr>
          <p:nvPr>
            <p:ph type="sldNum" sz="quarter" idx="12"/>
          </p:nvPr>
        </p:nvSpPr>
        <p:spPr/>
        <p:txBody>
          <a:bodyPr/>
          <a:lstStyle/>
          <a:p>
            <a:fld id="{0348FCB6-30EA-4FE5-9D7F-96FB5D3C7E63}" type="slidenum">
              <a:rPr lang="en-US" smtClean="0"/>
              <a:t>37</a:t>
            </a:fld>
            <a:endParaRPr lang="en-US"/>
          </a:p>
        </p:txBody>
      </p:sp>
      <p:pic>
        <p:nvPicPr>
          <p:cNvPr id="4" name="Picture 3">
            <a:extLst>
              <a:ext uri="{FF2B5EF4-FFF2-40B4-BE49-F238E27FC236}">
                <a16:creationId xmlns:a16="http://schemas.microsoft.com/office/drawing/2014/main" id="{F0C6D999-A77E-4160-AB3B-026B702F1B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9327" y="730332"/>
            <a:ext cx="3819646" cy="2864734"/>
          </a:xfrm>
          <a:prstGeom prst="rect">
            <a:avLst/>
          </a:prstGeom>
        </p:spPr>
      </p:pic>
      <p:pic>
        <p:nvPicPr>
          <p:cNvPr id="6" name="Picture 5">
            <a:extLst>
              <a:ext uri="{FF2B5EF4-FFF2-40B4-BE49-F238E27FC236}">
                <a16:creationId xmlns:a16="http://schemas.microsoft.com/office/drawing/2014/main" id="{FF910BA7-C979-4218-B222-22857403ED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8973" y="986362"/>
            <a:ext cx="1828800" cy="2352675"/>
          </a:xfrm>
          <a:prstGeom prst="rect">
            <a:avLst/>
          </a:prstGeom>
        </p:spPr>
      </p:pic>
      <p:sp>
        <p:nvSpPr>
          <p:cNvPr id="7" name="TextBox 6">
            <a:extLst>
              <a:ext uri="{FF2B5EF4-FFF2-40B4-BE49-F238E27FC236}">
                <a16:creationId xmlns:a16="http://schemas.microsoft.com/office/drawing/2014/main" id="{94B2F61B-894E-46A4-9AF1-18431FC3026A}"/>
              </a:ext>
            </a:extLst>
          </p:cNvPr>
          <p:cNvSpPr txBox="1"/>
          <p:nvPr/>
        </p:nvSpPr>
        <p:spPr>
          <a:xfrm>
            <a:off x="4012905" y="4822960"/>
            <a:ext cx="2959429" cy="1583527"/>
          </a:xfrm>
          <a:prstGeom prst="rect">
            <a:avLst/>
          </a:prstGeom>
          <a:noFill/>
        </p:spPr>
        <p:txBody>
          <a:bodyPr wrap="square" rtlCol="0">
            <a:spAutoFit/>
          </a:bodyPr>
          <a:lstStyle/>
          <a:p>
            <a:r>
              <a:rPr lang="en-US" sz="9600" dirty="0">
                <a:solidFill>
                  <a:srgbClr val="FF0000"/>
                </a:solidFill>
              </a:rPr>
              <a:t>2002</a:t>
            </a:r>
          </a:p>
        </p:txBody>
      </p:sp>
      <p:sp>
        <p:nvSpPr>
          <p:cNvPr id="8" name="TextBox 7">
            <a:extLst>
              <a:ext uri="{FF2B5EF4-FFF2-40B4-BE49-F238E27FC236}">
                <a16:creationId xmlns:a16="http://schemas.microsoft.com/office/drawing/2014/main" id="{2A22B943-994E-44C8-8106-C7D71AD17F65}"/>
              </a:ext>
            </a:extLst>
          </p:cNvPr>
          <p:cNvSpPr txBox="1"/>
          <p:nvPr/>
        </p:nvSpPr>
        <p:spPr>
          <a:xfrm>
            <a:off x="2937509" y="3711507"/>
            <a:ext cx="5110223" cy="923330"/>
          </a:xfrm>
          <a:prstGeom prst="rect">
            <a:avLst/>
          </a:prstGeom>
          <a:noFill/>
        </p:spPr>
        <p:txBody>
          <a:bodyPr wrap="square" rtlCol="0">
            <a:spAutoFit/>
          </a:bodyPr>
          <a:lstStyle/>
          <a:p>
            <a:r>
              <a:rPr lang="en-US" dirty="0"/>
              <a:t>Chiu Liu</a:t>
            </a:r>
          </a:p>
          <a:p>
            <a:r>
              <a:rPr lang="en-US" dirty="0"/>
              <a:t>PhD Physics, PhD Civil Engineering</a:t>
            </a:r>
          </a:p>
          <a:p>
            <a:r>
              <a:rPr lang="en-US" dirty="0"/>
              <a:t>Traffic Safety Program Manager, CalTrans</a:t>
            </a:r>
          </a:p>
        </p:txBody>
      </p:sp>
    </p:spTree>
    <p:extLst>
      <p:ext uri="{BB962C8B-B14F-4D97-AF65-F5344CB8AC3E}">
        <p14:creationId xmlns:p14="http://schemas.microsoft.com/office/powerpoint/2010/main" val="1716265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38</a:t>
            </a:fld>
            <a:endParaRPr lang="en-US"/>
          </a:p>
        </p:txBody>
      </p:sp>
      <p:sp>
        <p:nvSpPr>
          <p:cNvPr id="5" name="TextBox 4">
            <a:extLst>
              <a:ext uri="{FF2B5EF4-FFF2-40B4-BE49-F238E27FC236}">
                <a16:creationId xmlns:a16="http://schemas.microsoft.com/office/drawing/2014/main" id="{F217B56E-3169-4F1D-9857-D87D00B401D8}"/>
              </a:ext>
            </a:extLst>
          </p:cNvPr>
          <p:cNvSpPr txBox="1"/>
          <p:nvPr/>
        </p:nvSpPr>
        <p:spPr>
          <a:xfrm>
            <a:off x="2359704" y="152188"/>
            <a:ext cx="6264655" cy="923330"/>
          </a:xfrm>
          <a:prstGeom prst="rect">
            <a:avLst/>
          </a:prstGeom>
          <a:noFill/>
        </p:spPr>
        <p:txBody>
          <a:bodyPr wrap="square" rtlCol="0">
            <a:spAutoFit/>
          </a:bodyPr>
          <a:lstStyle/>
          <a:p>
            <a:pPr algn="ctr"/>
            <a:r>
              <a:rPr lang="en-US" dirty="0"/>
              <a:t>All Reasonable Traffic Allowed to Enter Intersection Legally</a:t>
            </a:r>
          </a:p>
          <a:p>
            <a:pPr algn="ctr"/>
            <a:r>
              <a:rPr lang="en-US" dirty="0"/>
              <a:t>Always Give Driver Time To Stop </a:t>
            </a:r>
          </a:p>
          <a:p>
            <a:pPr algn="ctr"/>
            <a:r>
              <a:rPr lang="en-US" b="1" dirty="0">
                <a:solidFill>
                  <a:srgbClr val="00B050"/>
                </a:solidFill>
              </a:rPr>
              <a:t>Velocity Profile </a:t>
            </a:r>
          </a:p>
        </p:txBody>
      </p:sp>
      <p:pic>
        <p:nvPicPr>
          <p:cNvPr id="8" name="Picture 7">
            <a:extLst>
              <a:ext uri="{FF2B5EF4-FFF2-40B4-BE49-F238E27FC236}">
                <a16:creationId xmlns:a16="http://schemas.microsoft.com/office/drawing/2014/main" id="{037FC8DD-CE00-47F2-A52E-DCB3D75F6C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1023" y="1075518"/>
            <a:ext cx="8478433" cy="5734850"/>
          </a:xfrm>
          <a:prstGeom prst="rect">
            <a:avLst/>
          </a:prstGeom>
        </p:spPr>
      </p:pic>
    </p:spTree>
    <p:extLst>
      <p:ext uri="{BB962C8B-B14F-4D97-AF65-F5344CB8AC3E}">
        <p14:creationId xmlns:p14="http://schemas.microsoft.com/office/powerpoint/2010/main" val="37222043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39</a:t>
            </a:fld>
            <a:endParaRPr lang="en-US"/>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77816" y="1112704"/>
            <a:ext cx="2607325" cy="3910988"/>
          </a:xfrm>
          <a:prstGeom prst="rect">
            <a:avLst/>
          </a:prstGeom>
        </p:spPr>
      </p:pic>
      <p:pic>
        <p:nvPicPr>
          <p:cNvPr id="5" name="StraightImpeded">
            <a:hlinkClick r:id="" action="ppaction://media"/>
            <a:extLst>
              <a:ext uri="{FF2B5EF4-FFF2-40B4-BE49-F238E27FC236}">
                <a16:creationId xmlns:a16="http://schemas.microsoft.com/office/drawing/2014/main" id="{B23487FB-1F74-4185-BD2B-2F7C400AF8C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789644" y="1112704"/>
            <a:ext cx="6969195" cy="3920173"/>
          </a:xfrm>
          <a:prstGeom prst="rect">
            <a:avLst/>
          </a:prstGeom>
        </p:spPr>
      </p:pic>
    </p:spTree>
    <p:extLst>
      <p:ext uri="{BB962C8B-B14F-4D97-AF65-F5344CB8AC3E}">
        <p14:creationId xmlns:p14="http://schemas.microsoft.com/office/powerpoint/2010/main" val="36078080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879E04-6720-4C47-85DB-D3543656CBF1}"/>
              </a:ext>
            </a:extLst>
          </p:cNvPr>
          <p:cNvSpPr>
            <a:spLocks noGrp="1"/>
          </p:cNvSpPr>
          <p:nvPr>
            <p:ph type="sldNum" sz="quarter" idx="12"/>
          </p:nvPr>
        </p:nvSpPr>
        <p:spPr/>
        <p:txBody>
          <a:bodyPr/>
          <a:lstStyle/>
          <a:p>
            <a:fld id="{0348FCB6-30EA-4FE5-9D7F-96FB5D3C7E63}" type="slidenum">
              <a:rPr lang="en-US" smtClean="0"/>
              <a:t>40</a:t>
            </a:fld>
            <a:endParaRPr lang="en-US"/>
          </a:p>
        </p:txBody>
      </p:sp>
      <p:pic>
        <p:nvPicPr>
          <p:cNvPr id="4" name="Picture 3" descr="A close up of a logo&#10;&#10;Description generated with very high confidence">
            <a:extLst>
              <a:ext uri="{FF2B5EF4-FFF2-40B4-BE49-F238E27FC236}">
                <a16:creationId xmlns:a16="http://schemas.microsoft.com/office/drawing/2014/main" id="{B729FFE9-E376-405E-9EEC-292BF539F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4464" y="0"/>
            <a:ext cx="7623072" cy="6858000"/>
          </a:xfrm>
          <a:prstGeom prst="rect">
            <a:avLst/>
          </a:prstGeom>
        </p:spPr>
      </p:pic>
    </p:spTree>
    <p:extLst>
      <p:ext uri="{BB962C8B-B14F-4D97-AF65-F5344CB8AC3E}">
        <p14:creationId xmlns:p14="http://schemas.microsoft.com/office/powerpoint/2010/main" val="9706079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611212D-DF5C-4716-AAFE-D1B39E3B949B}"/>
              </a:ext>
            </a:extLst>
          </p:cNvPr>
          <p:cNvSpPr>
            <a:spLocks noGrp="1"/>
          </p:cNvSpPr>
          <p:nvPr>
            <p:ph type="sldNum" sz="quarter" idx="12"/>
          </p:nvPr>
        </p:nvSpPr>
        <p:spPr/>
        <p:txBody>
          <a:bodyPr/>
          <a:lstStyle/>
          <a:p>
            <a:fld id="{0348FCB6-30EA-4FE5-9D7F-96FB5D3C7E63}" type="slidenum">
              <a:rPr lang="en-US" smtClean="0"/>
              <a:t>41</a:t>
            </a:fld>
            <a:endParaRPr lang="en-US"/>
          </a:p>
        </p:txBody>
      </p:sp>
      <p:pic>
        <p:nvPicPr>
          <p:cNvPr id="6" name="Picture 5">
            <a:extLst>
              <a:ext uri="{FF2B5EF4-FFF2-40B4-BE49-F238E27FC236}">
                <a16:creationId xmlns:a16="http://schemas.microsoft.com/office/drawing/2014/main" id="{AC7301DF-D0FF-49DE-9F31-6AB2149623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6465" y="94199"/>
            <a:ext cx="5499069" cy="6669602"/>
          </a:xfrm>
          <a:prstGeom prst="rect">
            <a:avLst/>
          </a:prstGeom>
        </p:spPr>
      </p:pic>
      <p:sp>
        <p:nvSpPr>
          <p:cNvPr id="7" name="TextBox 6">
            <a:extLst>
              <a:ext uri="{FF2B5EF4-FFF2-40B4-BE49-F238E27FC236}">
                <a16:creationId xmlns:a16="http://schemas.microsoft.com/office/drawing/2014/main" id="{5154FF15-520F-4FFD-A9DD-2918752D38DB}"/>
              </a:ext>
            </a:extLst>
          </p:cNvPr>
          <p:cNvSpPr txBox="1"/>
          <p:nvPr/>
        </p:nvSpPr>
        <p:spPr>
          <a:xfrm>
            <a:off x="428017" y="5441197"/>
            <a:ext cx="2782111" cy="1200329"/>
          </a:xfrm>
          <a:prstGeom prst="rect">
            <a:avLst/>
          </a:prstGeom>
          <a:noFill/>
        </p:spPr>
        <p:txBody>
          <a:bodyPr wrap="square" rtlCol="0">
            <a:spAutoFit/>
          </a:bodyPr>
          <a:lstStyle/>
          <a:p>
            <a:r>
              <a:rPr lang="en-US" b="1" dirty="0"/>
              <a:t>Cary, North Carolina</a:t>
            </a:r>
          </a:p>
          <a:p>
            <a:endParaRPr lang="en-US" b="1" dirty="0"/>
          </a:p>
          <a:p>
            <a:r>
              <a:rPr lang="en-US" b="1" dirty="0"/>
              <a:t>Red Light Camera Data</a:t>
            </a:r>
          </a:p>
          <a:p>
            <a:r>
              <a:rPr lang="en-US" b="1" dirty="0"/>
              <a:t>2004 - 2012</a:t>
            </a:r>
          </a:p>
        </p:txBody>
      </p:sp>
      <p:sp>
        <p:nvSpPr>
          <p:cNvPr id="8" name="TextBox 7">
            <a:extLst>
              <a:ext uri="{FF2B5EF4-FFF2-40B4-BE49-F238E27FC236}">
                <a16:creationId xmlns:a16="http://schemas.microsoft.com/office/drawing/2014/main" id="{4AD40599-FF00-4684-B3D9-11E30250CF61}"/>
              </a:ext>
            </a:extLst>
          </p:cNvPr>
          <p:cNvSpPr txBox="1"/>
          <p:nvPr/>
        </p:nvSpPr>
        <p:spPr>
          <a:xfrm>
            <a:off x="243191" y="593388"/>
            <a:ext cx="2966937" cy="1754326"/>
          </a:xfrm>
          <a:prstGeom prst="rect">
            <a:avLst/>
          </a:prstGeom>
          <a:noFill/>
        </p:spPr>
        <p:txBody>
          <a:bodyPr wrap="square" rtlCol="0">
            <a:spAutoFit/>
          </a:bodyPr>
          <a:lstStyle/>
          <a:p>
            <a:r>
              <a:rPr lang="en-US" dirty="0"/>
              <a:t>The misapplication of physics in the calculation of the yellow light duration is responsible for about 90% of all tickets and crashes.</a:t>
            </a:r>
          </a:p>
        </p:txBody>
      </p:sp>
      <p:cxnSp>
        <p:nvCxnSpPr>
          <p:cNvPr id="12" name="Straight Arrow Connector 11">
            <a:extLst>
              <a:ext uri="{FF2B5EF4-FFF2-40B4-BE49-F238E27FC236}">
                <a16:creationId xmlns:a16="http://schemas.microsoft.com/office/drawing/2014/main" id="{3AE75837-D9D4-4CD3-A0EA-4A75C3DA02EB}"/>
              </a:ext>
            </a:extLst>
          </p:cNvPr>
          <p:cNvCxnSpPr/>
          <p:nvPr/>
        </p:nvCxnSpPr>
        <p:spPr>
          <a:xfrm>
            <a:off x="3020439" y="1496783"/>
            <a:ext cx="3764604" cy="179961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F469C7F0-ADEE-4719-AA85-D378F37F3831}"/>
              </a:ext>
            </a:extLst>
          </p:cNvPr>
          <p:cNvCxnSpPr>
            <a:cxnSpLocks/>
          </p:cNvCxnSpPr>
          <p:nvPr/>
        </p:nvCxnSpPr>
        <p:spPr>
          <a:xfrm>
            <a:off x="2917997" y="1702340"/>
            <a:ext cx="1712369" cy="110895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78F0C88D-1E20-4C2B-BA01-7E1996AC707E}"/>
              </a:ext>
            </a:extLst>
          </p:cNvPr>
          <p:cNvCxnSpPr>
            <a:cxnSpLocks/>
          </p:cNvCxnSpPr>
          <p:nvPr/>
        </p:nvCxnSpPr>
        <p:spPr>
          <a:xfrm>
            <a:off x="2781660" y="1819072"/>
            <a:ext cx="2043259" cy="30155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59241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42</a:t>
            </a:fld>
            <a:endParaRPr lang="en-US"/>
          </a:p>
        </p:txBody>
      </p:sp>
      <p:sp>
        <p:nvSpPr>
          <p:cNvPr id="6" name="TextBox 5">
            <a:extLst>
              <a:ext uri="{FF2B5EF4-FFF2-40B4-BE49-F238E27FC236}">
                <a16:creationId xmlns:a16="http://schemas.microsoft.com/office/drawing/2014/main" id="{488761BF-0BA9-4290-97E9-1801228572A7}"/>
              </a:ext>
            </a:extLst>
          </p:cNvPr>
          <p:cNvSpPr txBox="1"/>
          <p:nvPr/>
        </p:nvSpPr>
        <p:spPr>
          <a:xfrm>
            <a:off x="4792093" y="1560223"/>
            <a:ext cx="2317367" cy="769441"/>
          </a:xfrm>
          <a:prstGeom prst="rect">
            <a:avLst/>
          </a:prstGeom>
          <a:noFill/>
        </p:spPr>
        <p:txBody>
          <a:bodyPr wrap="square" rtlCol="0">
            <a:spAutoFit/>
          </a:bodyPr>
          <a:lstStyle/>
          <a:p>
            <a:r>
              <a:rPr lang="en-US" sz="4400" dirty="0"/>
              <a:t>Error 2</a:t>
            </a:r>
          </a:p>
        </p:txBody>
      </p:sp>
      <p:sp>
        <p:nvSpPr>
          <p:cNvPr id="7" name="TextBox 6">
            <a:extLst>
              <a:ext uri="{FF2B5EF4-FFF2-40B4-BE49-F238E27FC236}">
                <a16:creationId xmlns:a16="http://schemas.microsoft.com/office/drawing/2014/main" id="{C3ABCE59-B48B-47D5-B467-10E3955AFF2B}"/>
              </a:ext>
            </a:extLst>
          </p:cNvPr>
          <p:cNvSpPr txBox="1"/>
          <p:nvPr/>
        </p:nvSpPr>
        <p:spPr>
          <a:xfrm>
            <a:off x="1075583" y="3112895"/>
            <a:ext cx="10265147" cy="1231106"/>
          </a:xfrm>
          <a:prstGeom prst="rect">
            <a:avLst/>
          </a:prstGeom>
          <a:noFill/>
        </p:spPr>
        <p:txBody>
          <a:bodyPr wrap="square" rtlCol="0">
            <a:spAutoFit/>
          </a:bodyPr>
          <a:lstStyle/>
          <a:p>
            <a:r>
              <a:rPr lang="en-US" sz="2800" b="1" dirty="0">
                <a:solidFill>
                  <a:srgbClr val="FF0000"/>
                </a:solidFill>
              </a:rPr>
              <a:t>Wrong value for Approach Speed.  </a:t>
            </a:r>
            <a:r>
              <a:rPr lang="en-US" sz="2800" dirty="0"/>
              <a:t>Misunderstanding of physics.</a:t>
            </a:r>
          </a:p>
          <a:p>
            <a:pPr marL="342900" indent="-342900">
              <a:buAutoNum type="arabicPeriod"/>
            </a:pPr>
            <a:endParaRPr lang="en-US" dirty="0"/>
          </a:p>
        </p:txBody>
      </p:sp>
    </p:spTree>
    <p:extLst>
      <p:ext uri="{BB962C8B-B14F-4D97-AF65-F5344CB8AC3E}">
        <p14:creationId xmlns:p14="http://schemas.microsoft.com/office/powerpoint/2010/main" val="36169547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ED7268-6F21-4903-A99B-25826E639BF8}"/>
              </a:ext>
            </a:extLst>
          </p:cNvPr>
          <p:cNvSpPr>
            <a:spLocks noGrp="1"/>
          </p:cNvSpPr>
          <p:nvPr>
            <p:ph type="sldNum" sz="quarter" idx="12"/>
          </p:nvPr>
        </p:nvSpPr>
        <p:spPr/>
        <p:txBody>
          <a:bodyPr/>
          <a:lstStyle/>
          <a:p>
            <a:fld id="{0348FCB6-30EA-4FE5-9D7F-96FB5D3C7E63}" type="slidenum">
              <a:rPr lang="en-US" smtClean="0"/>
              <a:t>43</a:t>
            </a:fld>
            <a:endParaRPr lang="en-US"/>
          </a:p>
        </p:txBody>
      </p:sp>
      <p:pic>
        <p:nvPicPr>
          <p:cNvPr id="4" name="Picture 3">
            <a:extLst>
              <a:ext uri="{FF2B5EF4-FFF2-40B4-BE49-F238E27FC236}">
                <a16:creationId xmlns:a16="http://schemas.microsoft.com/office/drawing/2014/main" id="{BB3DC847-89F1-48B2-8DA1-5C670C6C20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707" y="988901"/>
            <a:ext cx="8576841" cy="5775263"/>
          </a:xfrm>
          <a:prstGeom prst="rect">
            <a:avLst/>
          </a:prstGeom>
        </p:spPr>
      </p:pic>
      <p:sp>
        <p:nvSpPr>
          <p:cNvPr id="5" name="TextBox 4">
            <a:extLst>
              <a:ext uri="{FF2B5EF4-FFF2-40B4-BE49-F238E27FC236}">
                <a16:creationId xmlns:a16="http://schemas.microsoft.com/office/drawing/2014/main" id="{F217B56E-3169-4F1D-9857-D87D00B401D8}"/>
              </a:ext>
            </a:extLst>
          </p:cNvPr>
          <p:cNvSpPr txBox="1"/>
          <p:nvPr/>
        </p:nvSpPr>
        <p:spPr>
          <a:xfrm>
            <a:off x="2662175" y="342570"/>
            <a:ext cx="5572146" cy="646331"/>
          </a:xfrm>
          <a:prstGeom prst="rect">
            <a:avLst/>
          </a:prstGeom>
          <a:noFill/>
        </p:spPr>
        <p:txBody>
          <a:bodyPr wrap="square" rtlCol="0">
            <a:spAutoFit/>
          </a:bodyPr>
          <a:lstStyle/>
          <a:p>
            <a:pPr algn="ctr"/>
            <a:r>
              <a:rPr lang="en-US" dirty="0"/>
              <a:t>Driver Approaches and Continues at Constant Speed</a:t>
            </a:r>
          </a:p>
          <a:p>
            <a:pPr algn="ctr"/>
            <a:r>
              <a:rPr lang="en-US" b="1" dirty="0">
                <a:solidFill>
                  <a:srgbClr val="00B050"/>
                </a:solidFill>
              </a:rPr>
              <a:t>Velocity Profile </a:t>
            </a:r>
          </a:p>
        </p:txBody>
      </p:sp>
    </p:spTree>
    <p:extLst>
      <p:ext uri="{BB962C8B-B14F-4D97-AF65-F5344CB8AC3E}">
        <p14:creationId xmlns:p14="http://schemas.microsoft.com/office/powerpoint/2010/main" val="1876034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6A7D6C3-EF43-4BBC-96A1-B12F69E8B263}"/>
              </a:ext>
            </a:extLst>
          </p:cNvPr>
          <p:cNvSpPr>
            <a:spLocks noGrp="1"/>
          </p:cNvSpPr>
          <p:nvPr>
            <p:ph type="sldNum" sz="quarter" idx="12"/>
          </p:nvPr>
        </p:nvSpPr>
        <p:spPr/>
        <p:txBody>
          <a:bodyPr/>
          <a:lstStyle/>
          <a:p>
            <a:fld id="{0348FCB6-30EA-4FE5-9D7F-96FB5D3C7E63}" type="slidenum">
              <a:rPr lang="en-US" smtClean="0"/>
              <a:t>44</a:t>
            </a:fld>
            <a:endParaRPr lang="en-US"/>
          </a:p>
        </p:txBody>
      </p:sp>
      <p:sp>
        <p:nvSpPr>
          <p:cNvPr id="5" name="TextBox 4">
            <a:extLst>
              <a:ext uri="{FF2B5EF4-FFF2-40B4-BE49-F238E27FC236}">
                <a16:creationId xmlns:a16="http://schemas.microsoft.com/office/drawing/2014/main" id="{E7DEB895-8834-ABF8-2533-440F8C6B096A}"/>
              </a:ext>
            </a:extLst>
          </p:cNvPr>
          <p:cNvSpPr txBox="1"/>
          <p:nvPr/>
        </p:nvSpPr>
        <p:spPr>
          <a:xfrm>
            <a:off x="241300" y="330200"/>
            <a:ext cx="1637722" cy="1200329"/>
          </a:xfrm>
          <a:prstGeom prst="rect">
            <a:avLst/>
          </a:prstGeom>
          <a:noFill/>
        </p:spPr>
        <p:txBody>
          <a:bodyPr wrap="square" rtlCol="0">
            <a:spAutoFit/>
          </a:bodyPr>
          <a:lstStyle/>
          <a:p>
            <a:r>
              <a:rPr lang="en-US" dirty="0" err="1"/>
              <a:t>CTODT</a:t>
            </a:r>
            <a:r>
              <a:rPr lang="en-US" dirty="0"/>
              <a:t> Traffic Control Signal Design Manual</a:t>
            </a:r>
          </a:p>
          <a:p>
            <a:r>
              <a:rPr lang="en-US" dirty="0"/>
              <a:t>Page 6-4</a:t>
            </a:r>
          </a:p>
        </p:txBody>
      </p:sp>
      <p:pic>
        <p:nvPicPr>
          <p:cNvPr id="8" name="Picture 7">
            <a:extLst>
              <a:ext uri="{FF2B5EF4-FFF2-40B4-BE49-F238E27FC236}">
                <a16:creationId xmlns:a16="http://schemas.microsoft.com/office/drawing/2014/main" id="{C5A08396-CAE8-1FC9-4E6F-9366596C8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9022" y="0"/>
            <a:ext cx="8433955" cy="6858000"/>
          </a:xfrm>
          <a:prstGeom prst="rect">
            <a:avLst/>
          </a:prstGeom>
        </p:spPr>
      </p:pic>
    </p:spTree>
    <p:extLst>
      <p:ext uri="{BB962C8B-B14F-4D97-AF65-F5344CB8AC3E}">
        <p14:creationId xmlns:p14="http://schemas.microsoft.com/office/powerpoint/2010/main" val="14200565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45</a:t>
            </a:fld>
            <a:endParaRPr lang="en-US"/>
          </a:p>
        </p:txBody>
      </p:sp>
      <p:sp>
        <p:nvSpPr>
          <p:cNvPr id="6" name="TextBox 5">
            <a:extLst>
              <a:ext uri="{FF2B5EF4-FFF2-40B4-BE49-F238E27FC236}">
                <a16:creationId xmlns:a16="http://schemas.microsoft.com/office/drawing/2014/main" id="{488761BF-0BA9-4290-97E9-1801228572A7}"/>
              </a:ext>
            </a:extLst>
          </p:cNvPr>
          <p:cNvSpPr txBox="1"/>
          <p:nvPr/>
        </p:nvSpPr>
        <p:spPr>
          <a:xfrm>
            <a:off x="4792093" y="1560223"/>
            <a:ext cx="2317367" cy="769441"/>
          </a:xfrm>
          <a:prstGeom prst="rect">
            <a:avLst/>
          </a:prstGeom>
          <a:noFill/>
        </p:spPr>
        <p:txBody>
          <a:bodyPr wrap="square" rtlCol="0">
            <a:spAutoFit/>
          </a:bodyPr>
          <a:lstStyle/>
          <a:p>
            <a:r>
              <a:rPr lang="en-US" sz="4400" dirty="0"/>
              <a:t>Error 3</a:t>
            </a:r>
          </a:p>
        </p:txBody>
      </p:sp>
      <p:sp>
        <p:nvSpPr>
          <p:cNvPr id="7" name="TextBox 6">
            <a:extLst>
              <a:ext uri="{FF2B5EF4-FFF2-40B4-BE49-F238E27FC236}">
                <a16:creationId xmlns:a16="http://schemas.microsoft.com/office/drawing/2014/main" id="{C3ABCE59-B48B-47D5-B467-10E3955AFF2B}"/>
              </a:ext>
            </a:extLst>
          </p:cNvPr>
          <p:cNvSpPr txBox="1"/>
          <p:nvPr/>
        </p:nvSpPr>
        <p:spPr>
          <a:xfrm>
            <a:off x="1075583" y="3112895"/>
            <a:ext cx="10265147" cy="1231106"/>
          </a:xfrm>
          <a:prstGeom prst="rect">
            <a:avLst/>
          </a:prstGeom>
          <a:noFill/>
        </p:spPr>
        <p:txBody>
          <a:bodyPr wrap="square" rtlCol="0">
            <a:spAutoFit/>
          </a:bodyPr>
          <a:lstStyle/>
          <a:p>
            <a:r>
              <a:rPr lang="en-US" sz="2800" b="1" dirty="0">
                <a:solidFill>
                  <a:srgbClr val="FF0000"/>
                </a:solidFill>
              </a:rPr>
              <a:t>Wrong Values for Perception-Reaction Time and Deceleration. </a:t>
            </a:r>
            <a:r>
              <a:rPr lang="en-US" sz="2800" dirty="0"/>
              <a:t>Misapplied stochastic methods.  </a:t>
            </a:r>
          </a:p>
          <a:p>
            <a:pPr marL="342900" indent="-342900">
              <a:buAutoNum type="arabicPeriod"/>
            </a:pPr>
            <a:endParaRPr lang="en-US" dirty="0"/>
          </a:p>
        </p:txBody>
      </p:sp>
    </p:spTree>
    <p:extLst>
      <p:ext uri="{BB962C8B-B14F-4D97-AF65-F5344CB8AC3E}">
        <p14:creationId xmlns:p14="http://schemas.microsoft.com/office/powerpoint/2010/main" val="42772759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46</a:t>
            </a:fld>
            <a:endParaRPr lang="en-US"/>
          </a:p>
        </p:txBody>
      </p:sp>
      <mc:AlternateContent xmlns:mc="http://schemas.openxmlformats.org/markup-compatibility/2006" xmlns:a14="http://schemas.microsoft.com/office/drawing/2010/main">
        <mc:Choice Requires="a14">
          <p:sp>
            <p:nvSpPr>
              <p:cNvPr id="4" name="Rectangle 3"/>
              <p:cNvSpPr/>
              <p:nvPr/>
            </p:nvSpPr>
            <p:spPr>
              <a:xfrm>
                <a:off x="619564" y="451513"/>
                <a:ext cx="10120504" cy="185057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US" sz="6000" b="1" i="0" smtClean="0">
                          <a:latin typeface="Cambria Math" panose="02040503050406030204" pitchFamily="18" charset="0"/>
                        </a:rPr>
                        <m:t> </m:t>
                      </m:r>
                      <m:r>
                        <a:rPr lang="en-US" sz="6000" b="1" i="1" smtClean="0">
                          <a:latin typeface="Cambria Math" panose="02040503050406030204" pitchFamily="18" charset="0"/>
                        </a:rPr>
                        <m:t>𝒀</m:t>
                      </m:r>
                      <m:r>
                        <a:rPr lang="en-US" sz="6000" b="1" i="1" smtClean="0">
                          <a:latin typeface="Cambria Math" panose="02040503050406030204" pitchFamily="18" charset="0"/>
                        </a:rPr>
                        <m:t>= </m:t>
                      </m:r>
                      <m:sSub>
                        <m:sSubPr>
                          <m:ctrlPr>
                            <a:rPr lang="en-US" sz="6000" i="1" smtClean="0">
                              <a:solidFill>
                                <a:srgbClr val="FF0000"/>
                              </a:solidFill>
                              <a:latin typeface="Cambria Math" panose="02040503050406030204" pitchFamily="18" charset="0"/>
                            </a:rPr>
                          </m:ctrlPr>
                        </m:sSubPr>
                        <m:e>
                          <m:r>
                            <a:rPr lang="en-US" sz="6000" b="1" i="1">
                              <a:solidFill>
                                <a:srgbClr val="FF0000"/>
                              </a:solidFill>
                              <a:latin typeface="Cambria Math" panose="02040503050406030204" pitchFamily="18" charset="0"/>
                            </a:rPr>
                            <m:t>𝒕</m:t>
                          </m:r>
                        </m:e>
                        <m:sub>
                          <m:r>
                            <a:rPr lang="en-US" sz="6000" b="1" i="1">
                              <a:solidFill>
                                <a:srgbClr val="FF0000"/>
                              </a:solidFill>
                              <a:latin typeface="Cambria Math" panose="02040503050406030204" pitchFamily="18" charset="0"/>
                            </a:rPr>
                            <m:t>𝒑</m:t>
                          </m:r>
                        </m:sub>
                      </m:sSub>
                      <m:r>
                        <a:rPr lang="en-US" sz="6000" b="1" i="1">
                          <a:latin typeface="Cambria Math" panose="02040503050406030204" pitchFamily="18" charset="0"/>
                        </a:rPr>
                        <m:t>+ </m:t>
                      </m:r>
                      <m:f>
                        <m:fPr>
                          <m:ctrlPr>
                            <a:rPr lang="en-US" sz="6000" i="1">
                              <a:latin typeface="Cambria Math" panose="02040503050406030204" pitchFamily="18" charset="0"/>
                            </a:rPr>
                          </m:ctrlPr>
                        </m:fPr>
                        <m:num>
                          <m:r>
                            <a:rPr lang="en-US" sz="6000" b="1" i="1" smtClean="0">
                              <a:solidFill>
                                <a:schemeClr val="tx1"/>
                              </a:solidFill>
                              <a:latin typeface="Cambria Math" panose="02040503050406030204" pitchFamily="18" charset="0"/>
                            </a:rPr>
                            <m:t>𝒗</m:t>
                          </m:r>
                        </m:num>
                        <m:den>
                          <m:r>
                            <a:rPr lang="en-US" sz="6000" b="1" i="1" smtClean="0">
                              <a:latin typeface="Cambria Math" panose="02040503050406030204" pitchFamily="18" charset="0"/>
                            </a:rPr>
                            <m:t>𝟐</m:t>
                          </m:r>
                          <m:r>
                            <a:rPr lang="en-US" sz="6000" b="1" i="1" smtClean="0">
                              <a:latin typeface="Cambria Math" panose="02040503050406030204" pitchFamily="18" charset="0"/>
                            </a:rPr>
                            <m:t>(</m:t>
                          </m:r>
                          <m:r>
                            <a:rPr lang="en-US" sz="6000" b="1" i="1" smtClean="0">
                              <a:solidFill>
                                <a:srgbClr val="FF0000"/>
                              </a:solidFill>
                              <a:latin typeface="Cambria Math" panose="02040503050406030204" pitchFamily="18" charset="0"/>
                            </a:rPr>
                            <m:t>𝒂</m:t>
                          </m:r>
                          <m:r>
                            <a:rPr lang="en-US" sz="6000" b="1" i="1" smtClean="0">
                              <a:latin typeface="Cambria Math" panose="02040503050406030204" pitchFamily="18" charset="0"/>
                            </a:rPr>
                            <m:t>+</m:t>
                          </m:r>
                          <m:r>
                            <a:rPr lang="en-US" sz="6000" b="1" i="1" smtClean="0">
                              <a:latin typeface="Cambria Math" panose="02040503050406030204" pitchFamily="18" charset="0"/>
                            </a:rPr>
                            <m:t>𝒈𝑮</m:t>
                          </m:r>
                          <m:r>
                            <a:rPr lang="en-US" sz="6000" b="1" i="1" smtClean="0">
                              <a:latin typeface="Cambria Math" panose="02040503050406030204" pitchFamily="18" charset="0"/>
                            </a:rPr>
                            <m:t>)</m:t>
                          </m:r>
                        </m:den>
                      </m:f>
                    </m:oMath>
                  </m:oMathPara>
                </a14:m>
                <a:endParaRPr lang="en-US" sz="6000" dirty="0"/>
              </a:p>
            </p:txBody>
          </p:sp>
        </mc:Choice>
        <mc:Fallback xmlns="">
          <p:sp>
            <p:nvSpPr>
              <p:cNvPr id="4" name="Rectangle 3"/>
              <p:cNvSpPr>
                <a:spLocks noRot="1" noChangeAspect="1" noMove="1" noResize="1" noEditPoints="1" noAdjustHandles="1" noChangeArrowheads="1" noChangeShapeType="1" noTextEdit="1"/>
              </p:cNvSpPr>
              <p:nvPr/>
            </p:nvSpPr>
            <p:spPr>
              <a:xfrm>
                <a:off x="619564" y="451513"/>
                <a:ext cx="10120504" cy="1850571"/>
              </a:xfrm>
              <a:prstGeom prst="rect">
                <a:avLst/>
              </a:prstGeom>
              <a:blipFill>
                <a:blip r:embed="rId3"/>
                <a:stretch>
                  <a:fillRect/>
                </a:stretch>
              </a:blipFill>
            </p:spPr>
            <p:txBody>
              <a:bodyPr/>
              <a:lstStyle/>
              <a:p>
                <a:r>
                  <a:rPr lang="en-US">
                    <a:noFill/>
                  </a:rPr>
                  <a:t> </a:t>
                </a:r>
              </a:p>
            </p:txBody>
          </p:sp>
        </mc:Fallback>
      </mc:AlternateContent>
      <p:sp>
        <p:nvSpPr>
          <p:cNvPr id="3" name="TextBox 2">
            <a:extLst>
              <a:ext uri="{FF2B5EF4-FFF2-40B4-BE49-F238E27FC236}">
                <a16:creationId xmlns:a16="http://schemas.microsoft.com/office/drawing/2014/main" id="{3CE4C454-859E-463E-B4C4-EC8F0AF7FDEF}"/>
              </a:ext>
            </a:extLst>
          </p:cNvPr>
          <p:cNvSpPr txBox="1"/>
          <p:nvPr/>
        </p:nvSpPr>
        <p:spPr>
          <a:xfrm>
            <a:off x="454791" y="2533687"/>
            <a:ext cx="11112758" cy="1384995"/>
          </a:xfrm>
          <a:prstGeom prst="rect">
            <a:avLst/>
          </a:prstGeom>
          <a:noFill/>
        </p:spPr>
        <p:txBody>
          <a:bodyPr wrap="square" rtlCol="0">
            <a:spAutoFit/>
          </a:bodyPr>
          <a:lstStyle/>
          <a:p>
            <a:r>
              <a:rPr lang="en-US" sz="2000" b="1" dirty="0"/>
              <a:t>Institute of Transportation Engineers (ITE):</a:t>
            </a:r>
          </a:p>
          <a:p>
            <a:endParaRPr lang="en-US" sz="2400" dirty="0"/>
          </a:p>
          <a:p>
            <a:r>
              <a:rPr lang="en-US" sz="2000" dirty="0" err="1"/>
              <a:t>t</a:t>
            </a:r>
            <a:r>
              <a:rPr lang="en-US" sz="2000" baseline="-25000" dirty="0" err="1"/>
              <a:t>p</a:t>
            </a:r>
            <a:r>
              <a:rPr lang="en-US" sz="2000" dirty="0"/>
              <a:t>	= 1.0 s typically (50</a:t>
            </a:r>
            <a:r>
              <a:rPr lang="en-US" sz="2000" baseline="30000" dirty="0"/>
              <a:t>th</a:t>
            </a:r>
            <a:r>
              <a:rPr lang="en-US" sz="2000" dirty="0"/>
              <a:t> percentile sedan driver on dry pavement at simplest intersection)</a:t>
            </a:r>
          </a:p>
          <a:p>
            <a:r>
              <a:rPr lang="en-US" sz="2000" dirty="0"/>
              <a:t>a	= 10 ft/s/s typically (50</a:t>
            </a:r>
            <a:r>
              <a:rPr lang="en-US" sz="2000" baseline="30000" dirty="0"/>
              <a:t>th</a:t>
            </a:r>
            <a:r>
              <a:rPr lang="en-US" sz="2000" dirty="0"/>
              <a:t> percentile sedan on dry pavement)</a:t>
            </a:r>
          </a:p>
        </p:txBody>
      </p:sp>
      <p:sp>
        <p:nvSpPr>
          <p:cNvPr id="6" name="TextBox 5">
            <a:extLst>
              <a:ext uri="{FF2B5EF4-FFF2-40B4-BE49-F238E27FC236}">
                <a16:creationId xmlns:a16="http://schemas.microsoft.com/office/drawing/2014/main" id="{4B3FCA6B-DD2A-4772-806C-1C969FE31809}"/>
              </a:ext>
            </a:extLst>
          </p:cNvPr>
          <p:cNvSpPr txBox="1"/>
          <p:nvPr/>
        </p:nvSpPr>
        <p:spPr>
          <a:xfrm>
            <a:off x="454790" y="4150285"/>
            <a:ext cx="11112759" cy="2000548"/>
          </a:xfrm>
          <a:prstGeom prst="rect">
            <a:avLst/>
          </a:prstGeom>
          <a:noFill/>
        </p:spPr>
        <p:txBody>
          <a:bodyPr wrap="square" rtlCol="0">
            <a:spAutoFit/>
          </a:bodyPr>
          <a:lstStyle/>
          <a:p>
            <a:r>
              <a:rPr lang="en-US" sz="2000" b="1" dirty="0"/>
              <a:t>North Carolina DOT:</a:t>
            </a:r>
          </a:p>
          <a:p>
            <a:endParaRPr lang="en-US" sz="2400" dirty="0"/>
          </a:p>
          <a:p>
            <a:r>
              <a:rPr lang="en-US" sz="2000" dirty="0" err="1"/>
              <a:t>t</a:t>
            </a:r>
            <a:r>
              <a:rPr lang="en-US" sz="2000" baseline="-25000" dirty="0" err="1"/>
              <a:t>p</a:t>
            </a:r>
            <a:r>
              <a:rPr lang="en-US" sz="2000" dirty="0"/>
              <a:t>	= 1.5 s typically (50</a:t>
            </a:r>
            <a:r>
              <a:rPr lang="en-US" sz="2000" baseline="30000" dirty="0"/>
              <a:t>th</a:t>
            </a:r>
            <a:r>
              <a:rPr lang="en-US" sz="2000" dirty="0"/>
              <a:t> percentile emergency reaction time -- AASHTO)</a:t>
            </a:r>
          </a:p>
          <a:p>
            <a:r>
              <a:rPr lang="en-US" sz="2000" dirty="0"/>
              <a:t>a	= 11.2 ft/s/s typically  (90</a:t>
            </a:r>
            <a:r>
              <a:rPr lang="en-US" sz="2000" baseline="30000" dirty="0"/>
              <a:t>th</a:t>
            </a:r>
            <a:r>
              <a:rPr lang="en-US" sz="2000" dirty="0"/>
              <a:t> percentile emergency braking deceleration - AASHTO)</a:t>
            </a:r>
          </a:p>
          <a:p>
            <a:endParaRPr lang="en-US" sz="2000" dirty="0"/>
          </a:p>
          <a:p>
            <a:r>
              <a:rPr lang="en-US" sz="2000" i="1" dirty="0"/>
              <a:t>As if a cow wandered onto the road.</a:t>
            </a:r>
          </a:p>
        </p:txBody>
      </p:sp>
    </p:spTree>
    <p:extLst>
      <p:ext uri="{BB962C8B-B14F-4D97-AF65-F5344CB8AC3E}">
        <p14:creationId xmlns:p14="http://schemas.microsoft.com/office/powerpoint/2010/main" val="37851947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B6F68BC-9A5F-4E76-A4D4-B1F6E38948D1}"/>
              </a:ext>
            </a:extLst>
          </p:cNvPr>
          <p:cNvSpPr>
            <a:spLocks noGrp="1"/>
          </p:cNvSpPr>
          <p:nvPr>
            <p:ph type="sldNum" sz="quarter" idx="12"/>
          </p:nvPr>
        </p:nvSpPr>
        <p:spPr/>
        <p:txBody>
          <a:bodyPr/>
          <a:lstStyle/>
          <a:p>
            <a:fld id="{0348FCB6-30EA-4FE5-9D7F-96FB5D3C7E63}" type="slidenum">
              <a:rPr lang="en-US" smtClean="0"/>
              <a:t>47</a:t>
            </a:fld>
            <a:endParaRPr lang="en-US"/>
          </a:p>
        </p:txBody>
      </p:sp>
      <p:sp>
        <p:nvSpPr>
          <p:cNvPr id="3" name="TextBox 2">
            <a:extLst>
              <a:ext uri="{FF2B5EF4-FFF2-40B4-BE49-F238E27FC236}">
                <a16:creationId xmlns:a16="http://schemas.microsoft.com/office/drawing/2014/main" id="{EADA5A0F-3C8E-48DA-A9C8-B8AB37379DCB}"/>
              </a:ext>
            </a:extLst>
          </p:cNvPr>
          <p:cNvSpPr txBox="1"/>
          <p:nvPr/>
        </p:nvSpPr>
        <p:spPr>
          <a:xfrm>
            <a:off x="2994660" y="1325880"/>
            <a:ext cx="5486400" cy="830997"/>
          </a:xfrm>
          <a:prstGeom prst="rect">
            <a:avLst/>
          </a:prstGeom>
          <a:noFill/>
        </p:spPr>
        <p:txBody>
          <a:bodyPr wrap="square" rtlCol="0">
            <a:spAutoFit/>
          </a:bodyPr>
          <a:lstStyle/>
          <a:p>
            <a:r>
              <a:rPr lang="en-US" sz="4800" dirty="0"/>
              <a:t>Stochastic Methods</a:t>
            </a:r>
          </a:p>
        </p:txBody>
      </p:sp>
      <p:sp>
        <p:nvSpPr>
          <p:cNvPr id="4" name="TextBox 3">
            <a:extLst>
              <a:ext uri="{FF2B5EF4-FFF2-40B4-BE49-F238E27FC236}">
                <a16:creationId xmlns:a16="http://schemas.microsoft.com/office/drawing/2014/main" id="{896E57AD-E2D1-4E52-9399-EF3B473DE349}"/>
              </a:ext>
            </a:extLst>
          </p:cNvPr>
          <p:cNvSpPr txBox="1"/>
          <p:nvPr/>
        </p:nvSpPr>
        <p:spPr>
          <a:xfrm>
            <a:off x="2994660" y="2617470"/>
            <a:ext cx="6080760" cy="2431435"/>
          </a:xfrm>
          <a:prstGeom prst="rect">
            <a:avLst/>
          </a:prstGeom>
          <a:noFill/>
        </p:spPr>
        <p:txBody>
          <a:bodyPr wrap="square" rtlCol="0">
            <a:spAutoFit/>
          </a:bodyPr>
          <a:lstStyle/>
          <a:p>
            <a:r>
              <a:rPr lang="en-US" sz="2000" dirty="0"/>
              <a:t>Averages, percentiles … any statistical technique are called stochastic methods.  Stochastic methods can be used when you are:</a:t>
            </a:r>
          </a:p>
          <a:p>
            <a:pPr marL="342900" indent="-342900">
              <a:buAutoNum type="arabicPeriod"/>
            </a:pPr>
            <a:endParaRPr lang="en-US" dirty="0"/>
          </a:p>
          <a:p>
            <a:endParaRPr lang="en-US" dirty="0"/>
          </a:p>
          <a:p>
            <a:pPr marL="342900" indent="-342900">
              <a:buAutoNum type="arabicPeriod"/>
            </a:pPr>
            <a:r>
              <a:rPr lang="en-US" sz="2800" dirty="0">
                <a:solidFill>
                  <a:schemeClr val="accent5">
                    <a:lumMod val="50000"/>
                  </a:schemeClr>
                </a:solidFill>
              </a:rPr>
              <a:t>Measuring an exact value.</a:t>
            </a:r>
          </a:p>
          <a:p>
            <a:pPr marL="342900" indent="-342900">
              <a:buAutoNum type="arabicPeriod"/>
            </a:pPr>
            <a:r>
              <a:rPr lang="en-US" sz="2800" dirty="0">
                <a:solidFill>
                  <a:schemeClr val="accent5">
                    <a:lumMod val="50000"/>
                  </a:schemeClr>
                </a:solidFill>
              </a:rPr>
              <a:t>Your measurements are random.</a:t>
            </a:r>
          </a:p>
        </p:txBody>
      </p:sp>
    </p:spTree>
    <p:extLst>
      <p:ext uri="{BB962C8B-B14F-4D97-AF65-F5344CB8AC3E}">
        <p14:creationId xmlns:p14="http://schemas.microsoft.com/office/powerpoint/2010/main" val="19942116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15343E-07CB-4518-9E63-35223A991C2F}"/>
              </a:ext>
            </a:extLst>
          </p:cNvPr>
          <p:cNvSpPr>
            <a:spLocks noGrp="1"/>
          </p:cNvSpPr>
          <p:nvPr>
            <p:ph type="sldNum" sz="quarter" idx="12"/>
          </p:nvPr>
        </p:nvSpPr>
        <p:spPr/>
        <p:txBody>
          <a:bodyPr/>
          <a:lstStyle/>
          <a:p>
            <a:fld id="{0348FCB6-30EA-4FE5-9D7F-96FB5D3C7E63}" type="slidenum">
              <a:rPr lang="en-US" smtClean="0"/>
              <a:t>48</a:t>
            </a:fld>
            <a:endParaRPr lang="en-US"/>
          </a:p>
        </p:txBody>
      </p:sp>
      <p:pic>
        <p:nvPicPr>
          <p:cNvPr id="4" name="Picture 3">
            <a:extLst>
              <a:ext uri="{FF2B5EF4-FFF2-40B4-BE49-F238E27FC236}">
                <a16:creationId xmlns:a16="http://schemas.microsoft.com/office/drawing/2014/main" id="{9833FF12-A24D-4F58-B009-7572A47F7E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5809" y="1219598"/>
            <a:ext cx="4271010" cy="4271010"/>
          </a:xfrm>
          <a:prstGeom prst="rect">
            <a:avLst/>
          </a:prstGeom>
        </p:spPr>
      </p:pic>
      <p:pic>
        <p:nvPicPr>
          <p:cNvPr id="6" name="Picture 5">
            <a:extLst>
              <a:ext uri="{FF2B5EF4-FFF2-40B4-BE49-F238E27FC236}">
                <a16:creationId xmlns:a16="http://schemas.microsoft.com/office/drawing/2014/main" id="{8922F14A-17C6-460C-9D88-C851769465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2310" y="4345086"/>
            <a:ext cx="1957522" cy="1466253"/>
          </a:xfrm>
          <a:prstGeom prst="rect">
            <a:avLst/>
          </a:prstGeom>
        </p:spPr>
      </p:pic>
      <p:pic>
        <p:nvPicPr>
          <p:cNvPr id="8" name="Picture 7">
            <a:extLst>
              <a:ext uri="{FF2B5EF4-FFF2-40B4-BE49-F238E27FC236}">
                <a16:creationId xmlns:a16="http://schemas.microsoft.com/office/drawing/2014/main" id="{3DA6994A-49D5-4FB7-BE44-A9873D047E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35561" y="558502"/>
            <a:ext cx="2138439" cy="1582445"/>
          </a:xfrm>
          <a:prstGeom prst="rect">
            <a:avLst/>
          </a:prstGeom>
        </p:spPr>
      </p:pic>
      <p:pic>
        <p:nvPicPr>
          <p:cNvPr id="10" name="Picture 9">
            <a:extLst>
              <a:ext uri="{FF2B5EF4-FFF2-40B4-BE49-F238E27FC236}">
                <a16:creationId xmlns:a16="http://schemas.microsoft.com/office/drawing/2014/main" id="{49B62B57-09AA-4FA8-BB76-512DAE7CAF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23040" y="2547675"/>
            <a:ext cx="2294188" cy="1284745"/>
          </a:xfrm>
          <a:prstGeom prst="rect">
            <a:avLst/>
          </a:prstGeom>
        </p:spPr>
      </p:pic>
      <p:sp>
        <p:nvSpPr>
          <p:cNvPr id="11" name="TextBox 10">
            <a:extLst>
              <a:ext uri="{FF2B5EF4-FFF2-40B4-BE49-F238E27FC236}">
                <a16:creationId xmlns:a16="http://schemas.microsoft.com/office/drawing/2014/main" id="{4327B425-0F6D-47EC-A058-045E7136AB22}"/>
              </a:ext>
            </a:extLst>
          </p:cNvPr>
          <p:cNvSpPr txBox="1"/>
          <p:nvPr/>
        </p:nvSpPr>
        <p:spPr>
          <a:xfrm>
            <a:off x="9274001" y="4780179"/>
            <a:ext cx="1134574" cy="523220"/>
          </a:xfrm>
          <a:prstGeom prst="rect">
            <a:avLst/>
          </a:prstGeom>
          <a:noFill/>
        </p:spPr>
        <p:txBody>
          <a:bodyPr wrap="square" rtlCol="0">
            <a:spAutoFit/>
          </a:bodyPr>
          <a:lstStyle/>
          <a:p>
            <a:r>
              <a:rPr lang="en-US" sz="2800" dirty="0"/>
              <a:t>165</a:t>
            </a:r>
            <a:r>
              <a:rPr lang="en-US" sz="2800" baseline="30000" dirty="0"/>
              <a:t>o </a:t>
            </a:r>
            <a:r>
              <a:rPr lang="en-US" sz="2800" dirty="0"/>
              <a:t>F</a:t>
            </a:r>
          </a:p>
        </p:txBody>
      </p:sp>
      <p:sp>
        <p:nvSpPr>
          <p:cNvPr id="12" name="TextBox 11">
            <a:extLst>
              <a:ext uri="{FF2B5EF4-FFF2-40B4-BE49-F238E27FC236}">
                <a16:creationId xmlns:a16="http://schemas.microsoft.com/office/drawing/2014/main" id="{CE169753-C353-4825-AE7F-77F239786AC2}"/>
              </a:ext>
            </a:extLst>
          </p:cNvPr>
          <p:cNvSpPr txBox="1"/>
          <p:nvPr/>
        </p:nvSpPr>
        <p:spPr>
          <a:xfrm>
            <a:off x="9274002" y="1219598"/>
            <a:ext cx="1134573" cy="523220"/>
          </a:xfrm>
          <a:prstGeom prst="rect">
            <a:avLst/>
          </a:prstGeom>
          <a:noFill/>
        </p:spPr>
        <p:txBody>
          <a:bodyPr wrap="square" rtlCol="0">
            <a:spAutoFit/>
          </a:bodyPr>
          <a:lstStyle/>
          <a:p>
            <a:r>
              <a:rPr lang="en-US" sz="2800" dirty="0"/>
              <a:t>145</a:t>
            </a:r>
            <a:r>
              <a:rPr lang="en-US" sz="2800" baseline="30000" dirty="0"/>
              <a:t>o </a:t>
            </a:r>
            <a:r>
              <a:rPr lang="en-US" sz="2800" dirty="0"/>
              <a:t>F</a:t>
            </a:r>
          </a:p>
        </p:txBody>
      </p:sp>
      <p:sp>
        <p:nvSpPr>
          <p:cNvPr id="13" name="TextBox 12">
            <a:extLst>
              <a:ext uri="{FF2B5EF4-FFF2-40B4-BE49-F238E27FC236}">
                <a16:creationId xmlns:a16="http://schemas.microsoft.com/office/drawing/2014/main" id="{796717CD-9AEE-4529-9F20-3D72D486F02E}"/>
              </a:ext>
            </a:extLst>
          </p:cNvPr>
          <p:cNvSpPr txBox="1"/>
          <p:nvPr/>
        </p:nvSpPr>
        <p:spPr>
          <a:xfrm>
            <a:off x="9261480" y="3088855"/>
            <a:ext cx="1287319" cy="523220"/>
          </a:xfrm>
          <a:prstGeom prst="rect">
            <a:avLst/>
          </a:prstGeom>
          <a:noFill/>
        </p:spPr>
        <p:txBody>
          <a:bodyPr wrap="square" rtlCol="0">
            <a:spAutoFit/>
          </a:bodyPr>
          <a:lstStyle/>
          <a:p>
            <a:r>
              <a:rPr lang="en-US" sz="2800" dirty="0"/>
              <a:t>155</a:t>
            </a:r>
            <a:r>
              <a:rPr lang="en-US" sz="2800" baseline="30000" dirty="0"/>
              <a:t>o </a:t>
            </a:r>
            <a:r>
              <a:rPr lang="en-US" sz="2800" dirty="0"/>
              <a:t>F</a:t>
            </a:r>
          </a:p>
        </p:txBody>
      </p:sp>
    </p:spTree>
    <p:extLst>
      <p:ext uri="{BB962C8B-B14F-4D97-AF65-F5344CB8AC3E}">
        <p14:creationId xmlns:p14="http://schemas.microsoft.com/office/powerpoint/2010/main" val="3192237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49</a:t>
            </a:fld>
            <a:endParaRPr lang="en-US"/>
          </a:p>
        </p:txBody>
      </p:sp>
      <p:pic>
        <p:nvPicPr>
          <p:cNvPr id="7" name="Picture 6" descr="A screenshot of a cell phone&#10;&#10;Description generated with very high confidence">
            <a:extLst>
              <a:ext uri="{FF2B5EF4-FFF2-40B4-BE49-F238E27FC236}">
                <a16:creationId xmlns:a16="http://schemas.microsoft.com/office/drawing/2014/main" id="{8249E255-9F4E-491F-8CAD-F876FC7BF4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578" y="617854"/>
            <a:ext cx="7855197" cy="5740630"/>
          </a:xfrm>
          <a:prstGeom prst="rect">
            <a:avLst/>
          </a:prstGeom>
        </p:spPr>
      </p:pic>
      <p:sp>
        <p:nvSpPr>
          <p:cNvPr id="8" name="Rectangle 7">
            <a:extLst>
              <a:ext uri="{FF2B5EF4-FFF2-40B4-BE49-F238E27FC236}">
                <a16:creationId xmlns:a16="http://schemas.microsoft.com/office/drawing/2014/main" id="{BCE04B6A-4A79-4BA7-8DA6-B9B33FECB9AB}"/>
              </a:ext>
            </a:extLst>
          </p:cNvPr>
          <p:cNvSpPr/>
          <p:nvPr/>
        </p:nvSpPr>
        <p:spPr>
          <a:xfrm>
            <a:off x="4200526" y="1143001"/>
            <a:ext cx="3467100" cy="4267199"/>
          </a:xfrm>
          <a:prstGeom prst="rect">
            <a:avLst/>
          </a:prstGeom>
          <a:solidFill>
            <a:srgbClr val="FF0000">
              <a:alpha val="2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EE7C2A4-D756-475C-A272-C4D2EC302CDC}"/>
              </a:ext>
            </a:extLst>
          </p:cNvPr>
          <p:cNvSpPr/>
          <p:nvPr/>
        </p:nvSpPr>
        <p:spPr>
          <a:xfrm>
            <a:off x="3533775" y="1143001"/>
            <a:ext cx="666751" cy="4276726"/>
          </a:xfrm>
          <a:prstGeom prst="rect">
            <a:avLst/>
          </a:prstGeom>
          <a:solidFill>
            <a:srgbClr val="FFC000">
              <a:alpha val="2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33320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378C6A-F4C6-4A3D-9586-47FCE4449127}"/>
              </a:ext>
            </a:extLst>
          </p:cNvPr>
          <p:cNvSpPr>
            <a:spLocks noGrp="1"/>
          </p:cNvSpPr>
          <p:nvPr>
            <p:ph type="sldNum" sz="quarter" idx="12"/>
          </p:nvPr>
        </p:nvSpPr>
        <p:spPr/>
        <p:txBody>
          <a:bodyPr/>
          <a:lstStyle/>
          <a:p>
            <a:fld id="{0348FCB6-30EA-4FE5-9D7F-96FB5D3C7E63}" type="slidenum">
              <a:rPr lang="en-US" smtClean="0"/>
              <a:t>50</a:t>
            </a:fld>
            <a:endParaRPr lang="en-US"/>
          </a:p>
        </p:txBody>
      </p:sp>
      <p:pic>
        <p:nvPicPr>
          <p:cNvPr id="4" name="Picture 3" descr="A screenshot of a cell phone&#10;&#10;Description generated with very high confidence">
            <a:extLst>
              <a:ext uri="{FF2B5EF4-FFF2-40B4-BE49-F238E27FC236}">
                <a16:creationId xmlns:a16="http://schemas.microsoft.com/office/drawing/2014/main" id="{663D0D7C-77B4-487C-8F8C-AF443384E8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895" y="256725"/>
            <a:ext cx="9030960" cy="6439799"/>
          </a:xfrm>
          <a:prstGeom prst="rect">
            <a:avLst/>
          </a:prstGeom>
        </p:spPr>
      </p:pic>
      <p:sp>
        <p:nvSpPr>
          <p:cNvPr id="5" name="Rectangle 4">
            <a:extLst>
              <a:ext uri="{FF2B5EF4-FFF2-40B4-BE49-F238E27FC236}">
                <a16:creationId xmlns:a16="http://schemas.microsoft.com/office/drawing/2014/main" id="{9498C270-CAF8-4526-A62D-DB1FC5A0693E}"/>
              </a:ext>
            </a:extLst>
          </p:cNvPr>
          <p:cNvSpPr/>
          <p:nvPr/>
        </p:nvSpPr>
        <p:spPr>
          <a:xfrm>
            <a:off x="2085975" y="504825"/>
            <a:ext cx="3219450" cy="5343525"/>
          </a:xfrm>
          <a:prstGeom prst="rect">
            <a:avLst/>
          </a:prstGeom>
          <a:solidFill>
            <a:srgbClr val="FF0000">
              <a:alpha val="2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15E933F-A542-45D8-9A2A-EA4F095973A6}"/>
              </a:ext>
            </a:extLst>
          </p:cNvPr>
          <p:cNvSpPr/>
          <p:nvPr/>
        </p:nvSpPr>
        <p:spPr>
          <a:xfrm>
            <a:off x="5305425" y="504825"/>
            <a:ext cx="390525" cy="5353050"/>
          </a:xfrm>
          <a:prstGeom prst="rect">
            <a:avLst/>
          </a:prstGeom>
          <a:solidFill>
            <a:srgbClr val="FFC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35567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51</a:t>
            </a:fld>
            <a:endParaRPr lang="en-US"/>
          </a:p>
        </p:txBody>
      </p:sp>
      <p:sp>
        <p:nvSpPr>
          <p:cNvPr id="6" name="TextBox 5">
            <a:extLst>
              <a:ext uri="{FF2B5EF4-FFF2-40B4-BE49-F238E27FC236}">
                <a16:creationId xmlns:a16="http://schemas.microsoft.com/office/drawing/2014/main" id="{488761BF-0BA9-4290-97E9-1801228572A7}"/>
              </a:ext>
            </a:extLst>
          </p:cNvPr>
          <p:cNvSpPr txBox="1"/>
          <p:nvPr/>
        </p:nvSpPr>
        <p:spPr>
          <a:xfrm>
            <a:off x="4792093" y="1560223"/>
            <a:ext cx="2317367" cy="769441"/>
          </a:xfrm>
          <a:prstGeom prst="rect">
            <a:avLst/>
          </a:prstGeom>
          <a:noFill/>
        </p:spPr>
        <p:txBody>
          <a:bodyPr wrap="square" rtlCol="0">
            <a:spAutoFit/>
          </a:bodyPr>
          <a:lstStyle/>
          <a:p>
            <a:r>
              <a:rPr lang="en-US" sz="4400" dirty="0"/>
              <a:t>Error 4</a:t>
            </a:r>
          </a:p>
        </p:txBody>
      </p:sp>
      <p:sp>
        <p:nvSpPr>
          <p:cNvPr id="7" name="TextBox 6">
            <a:extLst>
              <a:ext uri="{FF2B5EF4-FFF2-40B4-BE49-F238E27FC236}">
                <a16:creationId xmlns:a16="http://schemas.microsoft.com/office/drawing/2014/main" id="{C3ABCE59-B48B-47D5-B467-10E3955AFF2B}"/>
              </a:ext>
            </a:extLst>
          </p:cNvPr>
          <p:cNvSpPr txBox="1"/>
          <p:nvPr/>
        </p:nvSpPr>
        <p:spPr>
          <a:xfrm>
            <a:off x="1075583" y="3112895"/>
            <a:ext cx="10265147" cy="1231106"/>
          </a:xfrm>
          <a:prstGeom prst="rect">
            <a:avLst/>
          </a:prstGeom>
          <a:noFill/>
        </p:spPr>
        <p:txBody>
          <a:bodyPr wrap="square" rtlCol="0">
            <a:spAutoFit/>
          </a:bodyPr>
          <a:lstStyle/>
          <a:p>
            <a:r>
              <a:rPr lang="en-US" sz="2800" b="1" dirty="0" err="1">
                <a:solidFill>
                  <a:srgbClr val="FF0000"/>
                </a:solidFill>
              </a:rPr>
              <a:t>gG</a:t>
            </a:r>
            <a:r>
              <a:rPr lang="en-US" sz="2800" b="1" dirty="0">
                <a:solidFill>
                  <a:srgbClr val="FF0000"/>
                </a:solidFill>
              </a:rPr>
              <a:t> wrong half the time</a:t>
            </a:r>
            <a:r>
              <a:rPr lang="en-US" sz="2800" dirty="0"/>
              <a:t>. Misapplication of dynamics.   Confusing an analytic solution with a physical solution.</a:t>
            </a:r>
          </a:p>
          <a:p>
            <a:pPr marL="342900" indent="-342900">
              <a:buAutoNum type="arabicPeriod"/>
            </a:pPr>
            <a:endParaRPr lang="en-US" dirty="0"/>
          </a:p>
        </p:txBody>
      </p:sp>
    </p:spTree>
    <p:extLst>
      <p:ext uri="{BB962C8B-B14F-4D97-AF65-F5344CB8AC3E}">
        <p14:creationId xmlns:p14="http://schemas.microsoft.com/office/powerpoint/2010/main" val="34169100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869EBD-0783-4ADA-A154-2E95070427FC}"/>
              </a:ext>
            </a:extLst>
          </p:cNvPr>
          <p:cNvSpPr>
            <a:spLocks noGrp="1"/>
          </p:cNvSpPr>
          <p:nvPr>
            <p:ph type="sldNum" sz="quarter" idx="12"/>
          </p:nvPr>
        </p:nvSpPr>
        <p:spPr/>
        <p:txBody>
          <a:bodyPr/>
          <a:lstStyle/>
          <a:p>
            <a:fld id="{0348FCB6-30EA-4FE5-9D7F-96FB5D3C7E63}" type="slidenum">
              <a:rPr lang="en-US" smtClean="0"/>
              <a:t>52</a:t>
            </a:fld>
            <a:endParaRPr lang="en-US"/>
          </a:p>
        </p:txBody>
      </p:sp>
      <p:pic>
        <p:nvPicPr>
          <p:cNvPr id="3" name="Picture 2">
            <a:extLst>
              <a:ext uri="{FF2B5EF4-FFF2-40B4-BE49-F238E27FC236}">
                <a16:creationId xmlns:a16="http://schemas.microsoft.com/office/drawing/2014/main" id="{E69ED614-3E15-450C-A67B-86F48385A3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2779" y="964748"/>
            <a:ext cx="8391523" cy="4928503"/>
          </a:xfrm>
          <a:prstGeom prst="rect">
            <a:avLst/>
          </a:prstGeom>
        </p:spPr>
      </p:pic>
    </p:spTree>
    <p:extLst>
      <p:ext uri="{BB962C8B-B14F-4D97-AF65-F5344CB8AC3E}">
        <p14:creationId xmlns:p14="http://schemas.microsoft.com/office/powerpoint/2010/main" val="39550574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DBABD9-109A-4714-8260-ACCC8860F6E1}"/>
              </a:ext>
            </a:extLst>
          </p:cNvPr>
          <p:cNvSpPr>
            <a:spLocks noGrp="1"/>
          </p:cNvSpPr>
          <p:nvPr>
            <p:ph type="sldNum" sz="quarter" idx="12"/>
          </p:nvPr>
        </p:nvSpPr>
        <p:spPr/>
        <p:txBody>
          <a:bodyPr/>
          <a:lstStyle/>
          <a:p>
            <a:fld id="{0348FCB6-30EA-4FE5-9D7F-96FB5D3C7E63}" type="slidenum">
              <a:rPr lang="en-US" smtClean="0"/>
              <a:t>53</a:t>
            </a:fld>
            <a:endParaRPr lang="en-US"/>
          </a:p>
        </p:txBody>
      </p:sp>
      <p:sp>
        <p:nvSpPr>
          <p:cNvPr id="5" name="TextBox 4">
            <a:extLst>
              <a:ext uri="{FF2B5EF4-FFF2-40B4-BE49-F238E27FC236}">
                <a16:creationId xmlns:a16="http://schemas.microsoft.com/office/drawing/2014/main" id="{8B7B6033-7EAB-4221-A926-C8BE47474F5D}"/>
              </a:ext>
            </a:extLst>
          </p:cNvPr>
          <p:cNvSpPr txBox="1"/>
          <p:nvPr/>
        </p:nvSpPr>
        <p:spPr>
          <a:xfrm>
            <a:off x="1017270" y="335845"/>
            <a:ext cx="9201150" cy="6186309"/>
          </a:xfrm>
          <a:prstGeom prst="rect">
            <a:avLst/>
          </a:prstGeom>
          <a:noFill/>
        </p:spPr>
        <p:txBody>
          <a:bodyPr wrap="square" rtlCol="0">
            <a:spAutoFit/>
          </a:bodyPr>
          <a:lstStyle/>
          <a:p>
            <a:pPr marL="342900" indent="-342900">
              <a:buFont typeface="+mj-lt"/>
              <a:buAutoNum type="arabicPeriod"/>
            </a:pPr>
            <a:r>
              <a:rPr lang="en-US" dirty="0"/>
              <a:t>Dynamics considers the forces acting on the objects.    Kinematics focuses on the equations of motion without considering the forces acting on the objects.</a:t>
            </a:r>
          </a:p>
          <a:p>
            <a:endParaRPr lang="en-US" dirty="0"/>
          </a:p>
          <a:p>
            <a:pPr marL="342900" indent="-342900">
              <a:buFont typeface="+mj-lt"/>
              <a:buAutoNum type="arabicPeriod" startAt="2"/>
            </a:pPr>
            <a:r>
              <a:rPr lang="en-US" dirty="0" err="1"/>
              <a:t>gG</a:t>
            </a:r>
            <a:r>
              <a:rPr lang="en-US" dirty="0"/>
              <a:t> is derived from the dynamics of emergency braking; not from the dynamics of stopping for an expected event such as the onset of a yellow light.    </a:t>
            </a:r>
            <a:r>
              <a:rPr lang="en-US" dirty="0" err="1"/>
              <a:t>gG</a:t>
            </a:r>
            <a:r>
              <a:rPr lang="en-US" dirty="0"/>
              <a:t> is a small angle approximation for </a:t>
            </a:r>
            <a:r>
              <a:rPr lang="en-US" dirty="0" err="1"/>
              <a:t>gsin</a:t>
            </a:r>
            <a:r>
              <a:rPr lang="en-US" dirty="0"/>
              <a:t>(G) and donates the contribution of gravity to a car’s acceleration on a hill.</a:t>
            </a:r>
          </a:p>
          <a:p>
            <a:pPr marL="342900" indent="-342900">
              <a:buFont typeface="+mj-lt"/>
              <a:buAutoNum type="arabicPeriod" startAt="2"/>
            </a:pPr>
            <a:endParaRPr lang="en-US" dirty="0"/>
          </a:p>
          <a:p>
            <a:pPr marL="342900" indent="-342900">
              <a:buFont typeface="+mj-lt"/>
              <a:buAutoNum type="arabicPeriod" startAt="2"/>
            </a:pPr>
            <a:r>
              <a:rPr lang="en-US" dirty="0"/>
              <a:t>One finds </a:t>
            </a:r>
            <a:r>
              <a:rPr lang="en-US" dirty="0" err="1"/>
              <a:t>gG</a:t>
            </a:r>
            <a:r>
              <a:rPr lang="en-US" dirty="0"/>
              <a:t> in the Stopping Sight Distance formula (SSD) for emergency braking.  During emergency braking,  frictional forces between tires and road fully determine deceleration.   Because friction is a mathematical function of gravity,    gravity is the only constant that comes into play during emergency deceleration.    Hence, the simple expression “</a:t>
            </a:r>
            <a:r>
              <a:rPr lang="en-US" dirty="0" err="1"/>
              <a:t>gG</a:t>
            </a:r>
            <a:r>
              <a:rPr lang="en-US" dirty="0"/>
              <a:t>”.   </a:t>
            </a:r>
          </a:p>
          <a:p>
            <a:pPr marL="342900" indent="-342900">
              <a:buFont typeface="+mj-lt"/>
              <a:buAutoNum type="arabicPeriod" startAt="2"/>
            </a:pPr>
            <a:endParaRPr lang="en-US" dirty="0"/>
          </a:p>
          <a:p>
            <a:pPr marL="342900" indent="-342900">
              <a:buFont typeface="+mj-lt"/>
              <a:buAutoNum type="arabicPeriod" startAt="2"/>
            </a:pPr>
            <a:r>
              <a:rPr lang="en-US" dirty="0"/>
              <a:t>“Expected events”, like a stopping for yellow, have different dynamics.  Emergency braking fiction does not come into play; therefore, the nature of </a:t>
            </a:r>
            <a:r>
              <a:rPr lang="en-US" dirty="0" err="1"/>
              <a:t>gG</a:t>
            </a:r>
            <a:r>
              <a:rPr lang="en-US" dirty="0"/>
              <a:t> vanishes.  Human factors, not friction, both decide a hill’s contribution to stopping, and a hill’s contribution of lengthening the time for the driver to traverse the critical distance.    To maintain a comfortable pressing of the brakes when stopping on a downhill, and to compensate for gravity lengthening the time it takes to traverse the critical distance on an uphill, the term “ a -|</a:t>
            </a:r>
            <a:r>
              <a:rPr lang="en-US" dirty="0" err="1"/>
              <a:t>gG</a:t>
            </a:r>
            <a:r>
              <a:rPr lang="en-US" dirty="0"/>
              <a:t>|” should be in the denominator.  |</a:t>
            </a:r>
            <a:r>
              <a:rPr lang="en-US" dirty="0" err="1"/>
              <a:t>gG</a:t>
            </a:r>
            <a:r>
              <a:rPr lang="en-US" dirty="0"/>
              <a:t>| being the absolute of value of </a:t>
            </a:r>
            <a:r>
              <a:rPr lang="en-US" dirty="0" err="1"/>
              <a:t>gG</a:t>
            </a:r>
            <a:r>
              <a:rPr lang="en-US" dirty="0"/>
              <a:t>.</a:t>
            </a:r>
          </a:p>
        </p:txBody>
      </p:sp>
    </p:spTree>
    <p:extLst>
      <p:ext uri="{BB962C8B-B14F-4D97-AF65-F5344CB8AC3E}">
        <p14:creationId xmlns:p14="http://schemas.microsoft.com/office/powerpoint/2010/main" val="13095259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348FCB6-30EA-4FE5-9D7F-96FB5D3C7E63}" type="slidenum">
              <a:rPr lang="en-US" smtClean="0"/>
              <a:t>54</a:t>
            </a:fld>
            <a:endParaRPr lang="en-US"/>
          </a:p>
        </p:txBody>
      </p:sp>
      <p:sp>
        <p:nvSpPr>
          <p:cNvPr id="6" name="TextBox 5">
            <a:extLst>
              <a:ext uri="{FF2B5EF4-FFF2-40B4-BE49-F238E27FC236}">
                <a16:creationId xmlns:a16="http://schemas.microsoft.com/office/drawing/2014/main" id="{488761BF-0BA9-4290-97E9-1801228572A7}"/>
              </a:ext>
            </a:extLst>
          </p:cNvPr>
          <p:cNvSpPr txBox="1"/>
          <p:nvPr/>
        </p:nvSpPr>
        <p:spPr>
          <a:xfrm>
            <a:off x="4792093" y="1560223"/>
            <a:ext cx="2317367" cy="769441"/>
          </a:xfrm>
          <a:prstGeom prst="rect">
            <a:avLst/>
          </a:prstGeom>
          <a:noFill/>
        </p:spPr>
        <p:txBody>
          <a:bodyPr wrap="square" rtlCol="0">
            <a:spAutoFit/>
          </a:bodyPr>
          <a:lstStyle/>
          <a:p>
            <a:r>
              <a:rPr lang="en-US" sz="4400" dirty="0"/>
              <a:t>Error 5</a:t>
            </a:r>
          </a:p>
        </p:txBody>
      </p:sp>
      <p:sp>
        <p:nvSpPr>
          <p:cNvPr id="7" name="TextBox 6">
            <a:extLst>
              <a:ext uri="{FF2B5EF4-FFF2-40B4-BE49-F238E27FC236}">
                <a16:creationId xmlns:a16="http://schemas.microsoft.com/office/drawing/2014/main" id="{C3ABCE59-B48B-47D5-B467-10E3955AFF2B}"/>
              </a:ext>
            </a:extLst>
          </p:cNvPr>
          <p:cNvSpPr txBox="1"/>
          <p:nvPr/>
        </p:nvSpPr>
        <p:spPr>
          <a:xfrm>
            <a:off x="1075583" y="3112895"/>
            <a:ext cx="10265147" cy="2954655"/>
          </a:xfrm>
          <a:prstGeom prst="rect">
            <a:avLst/>
          </a:prstGeom>
          <a:noFill/>
        </p:spPr>
        <p:txBody>
          <a:bodyPr wrap="square" rtlCol="0">
            <a:spAutoFit/>
          </a:bodyPr>
          <a:lstStyle/>
          <a:p>
            <a:r>
              <a:rPr lang="en-US" sz="2800" b="1" dirty="0">
                <a:solidFill>
                  <a:srgbClr val="FF0000"/>
                </a:solidFill>
              </a:rPr>
              <a:t>Omission of Tolerances.  </a:t>
            </a:r>
            <a:r>
              <a:rPr lang="en-US" sz="2800" dirty="0"/>
              <a:t>Consequence of error 3.  Red-light camera delays set arbitrarily to about 0.3 seconds.    Actual tolerance are about +/- 4.0 seconds.   If you are going to misapply stochastic methods, then you must include a tolerance.    The red-light camera delay should be set to the tolerance.</a:t>
            </a:r>
          </a:p>
          <a:p>
            <a:pPr marL="342900" indent="-342900">
              <a:buAutoNum type="arabicPeriod"/>
            </a:pPr>
            <a:endParaRPr lang="en-US" dirty="0"/>
          </a:p>
        </p:txBody>
      </p:sp>
    </p:spTree>
    <p:extLst>
      <p:ext uri="{BB962C8B-B14F-4D97-AF65-F5344CB8AC3E}">
        <p14:creationId xmlns:p14="http://schemas.microsoft.com/office/powerpoint/2010/main" val="33030990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C0DD62E-0ACA-4BA0-9DDF-55C94342A1D2}"/>
              </a:ext>
            </a:extLst>
          </p:cNvPr>
          <p:cNvSpPr>
            <a:spLocks noGrp="1"/>
          </p:cNvSpPr>
          <p:nvPr>
            <p:ph type="sldNum" sz="quarter" idx="12"/>
          </p:nvPr>
        </p:nvSpPr>
        <p:spPr/>
        <p:txBody>
          <a:bodyPr/>
          <a:lstStyle/>
          <a:p>
            <a:fld id="{0348FCB6-30EA-4FE5-9D7F-96FB5D3C7E63}" type="slidenum">
              <a:rPr lang="en-US" smtClean="0"/>
              <a:t>55</a:t>
            </a:fld>
            <a:endParaRPr lang="en-US"/>
          </a:p>
        </p:txBody>
      </p:sp>
      <p:pic>
        <p:nvPicPr>
          <p:cNvPr id="3" name="Picture 2">
            <a:extLst>
              <a:ext uri="{FF2B5EF4-FFF2-40B4-BE49-F238E27FC236}">
                <a16:creationId xmlns:a16="http://schemas.microsoft.com/office/drawing/2014/main" id="{C989DC00-F56B-4090-A250-BF630E865E1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9346" y="1307083"/>
            <a:ext cx="2607325" cy="3910988"/>
          </a:xfrm>
          <a:prstGeom prst="rect">
            <a:avLst/>
          </a:prstGeom>
        </p:spPr>
      </p:pic>
      <p:sp>
        <p:nvSpPr>
          <p:cNvPr id="4" name="TextBox 3">
            <a:extLst>
              <a:ext uri="{FF2B5EF4-FFF2-40B4-BE49-F238E27FC236}">
                <a16:creationId xmlns:a16="http://schemas.microsoft.com/office/drawing/2014/main" id="{995B41F2-4236-4AD9-9AC9-BCDE0831CA07}"/>
              </a:ext>
            </a:extLst>
          </p:cNvPr>
          <p:cNvSpPr txBox="1"/>
          <p:nvPr/>
        </p:nvSpPr>
        <p:spPr>
          <a:xfrm>
            <a:off x="4514850" y="1146428"/>
            <a:ext cx="5989320" cy="4401205"/>
          </a:xfrm>
          <a:prstGeom prst="rect">
            <a:avLst/>
          </a:prstGeom>
          <a:noFill/>
        </p:spPr>
        <p:txBody>
          <a:bodyPr wrap="square" rtlCol="0">
            <a:spAutoFit/>
          </a:bodyPr>
          <a:lstStyle/>
          <a:p>
            <a:r>
              <a:rPr lang="en-US" sz="4000" b="1" dirty="0"/>
              <a:t>Does changing the yellow change interval significantly affect the number of violators?   </a:t>
            </a:r>
          </a:p>
          <a:p>
            <a:endParaRPr lang="en-US" sz="4000" b="1" dirty="0"/>
          </a:p>
          <a:p>
            <a:r>
              <a:rPr lang="en-US" sz="4000" b="1" dirty="0"/>
              <a:t>What does the data show?</a:t>
            </a:r>
          </a:p>
        </p:txBody>
      </p:sp>
    </p:spTree>
    <p:extLst>
      <p:ext uri="{BB962C8B-B14F-4D97-AF65-F5344CB8AC3E}">
        <p14:creationId xmlns:p14="http://schemas.microsoft.com/office/powerpoint/2010/main" val="5732337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D85C80-0A04-4F9E-85D4-E9412343A872}"/>
              </a:ext>
            </a:extLst>
          </p:cNvPr>
          <p:cNvSpPr>
            <a:spLocks noGrp="1"/>
          </p:cNvSpPr>
          <p:nvPr>
            <p:ph type="sldNum" sz="quarter" idx="12"/>
          </p:nvPr>
        </p:nvSpPr>
        <p:spPr/>
        <p:txBody>
          <a:bodyPr/>
          <a:lstStyle/>
          <a:p>
            <a:fld id="{0348FCB6-30EA-4FE5-9D7F-96FB5D3C7E63}" type="slidenum">
              <a:rPr lang="en-US" smtClean="0"/>
              <a:t>56</a:t>
            </a:fld>
            <a:endParaRPr lang="en-US"/>
          </a:p>
        </p:txBody>
      </p:sp>
      <p:pic>
        <p:nvPicPr>
          <p:cNvPr id="4" name="Picture 3" descr="A screenshot of a cell phone&#10;&#10;Description generated with very high confidence">
            <a:extLst>
              <a:ext uri="{FF2B5EF4-FFF2-40B4-BE49-F238E27FC236}">
                <a16:creationId xmlns:a16="http://schemas.microsoft.com/office/drawing/2014/main" id="{2EAC30A3-10F0-46CC-8BE8-C62D5D761B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290" y="0"/>
            <a:ext cx="11659419" cy="6858000"/>
          </a:xfrm>
          <a:prstGeom prst="rect">
            <a:avLst/>
          </a:prstGeom>
        </p:spPr>
      </p:pic>
    </p:spTree>
    <p:extLst>
      <p:ext uri="{BB962C8B-B14F-4D97-AF65-F5344CB8AC3E}">
        <p14:creationId xmlns:p14="http://schemas.microsoft.com/office/powerpoint/2010/main" val="38887541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EB113A-C52E-4FED-A322-CE8DB1BEE48A}"/>
              </a:ext>
            </a:extLst>
          </p:cNvPr>
          <p:cNvSpPr>
            <a:spLocks noGrp="1"/>
          </p:cNvSpPr>
          <p:nvPr>
            <p:ph type="sldNum" sz="quarter" idx="12"/>
          </p:nvPr>
        </p:nvSpPr>
        <p:spPr/>
        <p:txBody>
          <a:bodyPr/>
          <a:lstStyle/>
          <a:p>
            <a:fld id="{0348FCB6-30EA-4FE5-9D7F-96FB5D3C7E63}" type="slidenum">
              <a:rPr lang="en-US" smtClean="0"/>
              <a:t>57</a:t>
            </a:fld>
            <a:endParaRPr lang="en-US"/>
          </a:p>
        </p:txBody>
      </p:sp>
      <p:pic>
        <p:nvPicPr>
          <p:cNvPr id="4" name="Picture 3" descr="A screenshot of a map&#10;&#10;Description generated with very high confidence">
            <a:extLst>
              <a:ext uri="{FF2B5EF4-FFF2-40B4-BE49-F238E27FC236}">
                <a16:creationId xmlns:a16="http://schemas.microsoft.com/office/drawing/2014/main" id="{721D4795-3F85-4391-8867-D19AFAF305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0440" y="909286"/>
            <a:ext cx="9631119" cy="5039428"/>
          </a:xfrm>
          <a:prstGeom prst="rect">
            <a:avLst/>
          </a:prstGeom>
        </p:spPr>
      </p:pic>
    </p:spTree>
    <p:extLst>
      <p:ext uri="{BB962C8B-B14F-4D97-AF65-F5344CB8AC3E}">
        <p14:creationId xmlns:p14="http://schemas.microsoft.com/office/powerpoint/2010/main" val="25729147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611212D-DF5C-4716-AAFE-D1B39E3B949B}"/>
              </a:ext>
            </a:extLst>
          </p:cNvPr>
          <p:cNvSpPr>
            <a:spLocks noGrp="1"/>
          </p:cNvSpPr>
          <p:nvPr>
            <p:ph type="sldNum" sz="quarter" idx="12"/>
          </p:nvPr>
        </p:nvSpPr>
        <p:spPr/>
        <p:txBody>
          <a:bodyPr/>
          <a:lstStyle/>
          <a:p>
            <a:fld id="{0348FCB6-30EA-4FE5-9D7F-96FB5D3C7E63}" type="slidenum">
              <a:rPr lang="en-US" smtClean="0"/>
              <a:t>58</a:t>
            </a:fld>
            <a:endParaRPr lang="en-US"/>
          </a:p>
        </p:txBody>
      </p:sp>
      <p:sp>
        <p:nvSpPr>
          <p:cNvPr id="7" name="TextBox 6">
            <a:extLst>
              <a:ext uri="{FF2B5EF4-FFF2-40B4-BE49-F238E27FC236}">
                <a16:creationId xmlns:a16="http://schemas.microsoft.com/office/drawing/2014/main" id="{5154FF15-520F-4FFD-A9DD-2918752D38DB}"/>
              </a:ext>
            </a:extLst>
          </p:cNvPr>
          <p:cNvSpPr txBox="1"/>
          <p:nvPr/>
        </p:nvSpPr>
        <p:spPr>
          <a:xfrm>
            <a:off x="416587" y="4929159"/>
            <a:ext cx="2782111" cy="1477328"/>
          </a:xfrm>
          <a:prstGeom prst="rect">
            <a:avLst/>
          </a:prstGeom>
          <a:noFill/>
        </p:spPr>
        <p:txBody>
          <a:bodyPr wrap="square" rtlCol="0">
            <a:spAutoFit/>
          </a:bodyPr>
          <a:lstStyle/>
          <a:p>
            <a:r>
              <a:rPr lang="en-US" b="1" dirty="0"/>
              <a:t>Suffolk County, New York</a:t>
            </a:r>
          </a:p>
          <a:p>
            <a:endParaRPr lang="en-US" b="1" dirty="0"/>
          </a:p>
          <a:p>
            <a:r>
              <a:rPr lang="en-US" b="1" dirty="0"/>
              <a:t>Red Light Camera Safety Report - 2015</a:t>
            </a:r>
          </a:p>
        </p:txBody>
      </p:sp>
      <p:pic>
        <p:nvPicPr>
          <p:cNvPr id="9" name="Picture 8">
            <a:extLst>
              <a:ext uri="{FF2B5EF4-FFF2-40B4-BE49-F238E27FC236}">
                <a16:creationId xmlns:a16="http://schemas.microsoft.com/office/drawing/2014/main" id="{D81C2A5C-B6A1-442D-A680-92AC920035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2075" y="0"/>
            <a:ext cx="5167850" cy="6858000"/>
          </a:xfrm>
          <a:prstGeom prst="rect">
            <a:avLst/>
          </a:prstGeom>
        </p:spPr>
      </p:pic>
    </p:spTree>
    <p:extLst>
      <p:ext uri="{BB962C8B-B14F-4D97-AF65-F5344CB8AC3E}">
        <p14:creationId xmlns:p14="http://schemas.microsoft.com/office/powerpoint/2010/main" val="211310382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8CC50F-8D71-40E6-B352-8EAB4BF3FCB5}"/>
              </a:ext>
            </a:extLst>
          </p:cNvPr>
          <p:cNvSpPr>
            <a:spLocks noGrp="1"/>
          </p:cNvSpPr>
          <p:nvPr>
            <p:ph type="sldNum" sz="quarter" idx="12"/>
          </p:nvPr>
        </p:nvSpPr>
        <p:spPr/>
        <p:txBody>
          <a:bodyPr/>
          <a:lstStyle/>
          <a:p>
            <a:fld id="{0348FCB6-30EA-4FE5-9D7F-96FB5D3C7E63}" type="slidenum">
              <a:rPr lang="en-US" smtClean="0"/>
              <a:t>59</a:t>
            </a:fld>
            <a:endParaRPr lang="en-US"/>
          </a:p>
        </p:txBody>
      </p:sp>
      <p:sp>
        <p:nvSpPr>
          <p:cNvPr id="3" name="TextBox 2">
            <a:extLst>
              <a:ext uri="{FF2B5EF4-FFF2-40B4-BE49-F238E27FC236}">
                <a16:creationId xmlns:a16="http://schemas.microsoft.com/office/drawing/2014/main" id="{86902C2E-6606-4BCF-BB29-7DA76B391193}"/>
              </a:ext>
            </a:extLst>
          </p:cNvPr>
          <p:cNvSpPr txBox="1"/>
          <p:nvPr/>
        </p:nvSpPr>
        <p:spPr>
          <a:xfrm>
            <a:off x="1249326" y="1282905"/>
            <a:ext cx="9781955" cy="584775"/>
          </a:xfrm>
          <a:prstGeom prst="rect">
            <a:avLst/>
          </a:prstGeom>
          <a:noFill/>
        </p:spPr>
        <p:txBody>
          <a:bodyPr wrap="square" rtlCol="0">
            <a:spAutoFit/>
          </a:bodyPr>
          <a:lstStyle/>
          <a:p>
            <a:r>
              <a:rPr lang="en-US" sz="3200" dirty="0"/>
              <a:t>Are the laws of physics binding in a Court of Law?</a:t>
            </a:r>
          </a:p>
        </p:txBody>
      </p:sp>
      <p:pic>
        <p:nvPicPr>
          <p:cNvPr id="2050" name="Picture 2" descr="http://www.massey.ac.nz/massey/fms/Study/StudyAtMassey/Images/prog_images/92431_PPHYS.jpg">
            <a:extLst>
              <a:ext uri="{FF2B5EF4-FFF2-40B4-BE49-F238E27FC236}">
                <a16:creationId xmlns:a16="http://schemas.microsoft.com/office/drawing/2014/main" id="{1C2833A9-0BEC-4510-A571-57E8C382F3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854" y="2307586"/>
            <a:ext cx="5505450" cy="31908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6F4C95-CA7C-45B2-9952-B5165E6B2C48}"/>
              </a:ext>
            </a:extLst>
          </p:cNvPr>
          <p:cNvPicPr>
            <a:picLocks noChangeAspect="1"/>
          </p:cNvPicPr>
          <p:nvPr/>
        </p:nvPicPr>
        <p:blipFill>
          <a:blip r:embed="rId3"/>
          <a:stretch>
            <a:fillRect/>
          </a:stretch>
        </p:blipFill>
        <p:spPr>
          <a:xfrm>
            <a:off x="6313398" y="2307586"/>
            <a:ext cx="5108986" cy="3190875"/>
          </a:xfrm>
          <a:prstGeom prst="rect">
            <a:avLst/>
          </a:prstGeom>
        </p:spPr>
      </p:pic>
    </p:spTree>
    <p:extLst>
      <p:ext uri="{BB962C8B-B14F-4D97-AF65-F5344CB8AC3E}">
        <p14:creationId xmlns:p14="http://schemas.microsoft.com/office/powerpoint/2010/main" val="7807459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FEB71-6D80-4F8B-BB08-7989629DABE3}"/>
              </a:ext>
            </a:extLst>
          </p:cNvPr>
          <p:cNvSpPr>
            <a:spLocks noGrp="1"/>
          </p:cNvSpPr>
          <p:nvPr>
            <p:ph type="title"/>
          </p:nvPr>
        </p:nvSpPr>
        <p:spPr/>
        <p:txBody>
          <a:bodyPr/>
          <a:lstStyle/>
          <a:p>
            <a:r>
              <a:rPr lang="en-US" dirty="0">
                <a:solidFill>
                  <a:schemeClr val="tx1"/>
                </a:solidFill>
              </a:rPr>
              <a:t>Engineering Practice Law</a:t>
            </a:r>
          </a:p>
        </p:txBody>
      </p:sp>
      <p:sp>
        <p:nvSpPr>
          <p:cNvPr id="3" name="Content Placeholder 2">
            <a:extLst>
              <a:ext uri="{FF2B5EF4-FFF2-40B4-BE49-F238E27FC236}">
                <a16:creationId xmlns:a16="http://schemas.microsoft.com/office/drawing/2014/main" id="{1E36F28F-43D6-46B7-A610-68237D315FC6}"/>
              </a:ext>
            </a:extLst>
          </p:cNvPr>
          <p:cNvSpPr>
            <a:spLocks noGrp="1"/>
          </p:cNvSpPr>
          <p:nvPr>
            <p:ph sz="half" idx="1"/>
          </p:nvPr>
        </p:nvSpPr>
        <p:spPr/>
        <p:txBody>
          <a:bodyPr/>
          <a:lstStyle/>
          <a:p>
            <a:pPr>
              <a:buFont typeface="Wingdings" panose="05000000000000000000" pitchFamily="2" charset="2"/>
              <a:buChar char="Ø"/>
            </a:pPr>
            <a:r>
              <a:rPr lang="en-US" dirty="0"/>
              <a:t>23 CFR 655 Subpart F</a:t>
            </a:r>
          </a:p>
          <a:p>
            <a:pPr marL="0" indent="0">
              <a:buNone/>
            </a:pPr>
            <a:r>
              <a:rPr lang="en-US" dirty="0"/>
              <a:t>	MUTCD 4F.17(03):  Standard</a:t>
            </a:r>
          </a:p>
          <a:p>
            <a:pPr marL="0" indent="0">
              <a:buNone/>
            </a:pPr>
            <a:r>
              <a:rPr lang="en-US" dirty="0"/>
              <a:t>“The yellow change interval shall be determined by engineering practices.”</a:t>
            </a:r>
          </a:p>
          <a:p>
            <a:pPr>
              <a:buFont typeface="Wingdings" panose="05000000000000000000" pitchFamily="2" charset="2"/>
              <a:buChar char="Ø"/>
            </a:pPr>
            <a:endParaRPr lang="en-US" dirty="0"/>
          </a:p>
          <a:p>
            <a:pPr>
              <a:buFont typeface="Wingdings" panose="05000000000000000000" pitchFamily="2" charset="2"/>
              <a:buChar char="Ø"/>
            </a:pPr>
            <a:r>
              <a:rPr lang="en-US" dirty="0"/>
              <a:t>Conn. Gen. Stat. 20-299(1):</a:t>
            </a:r>
          </a:p>
          <a:p>
            <a:pPr marL="0" indent="0">
              <a:buNone/>
            </a:pPr>
            <a:endParaRPr lang="en-US" dirty="0"/>
          </a:p>
          <a:p>
            <a:pPr marL="0" indent="0">
              <a:buNone/>
            </a:pPr>
            <a:r>
              <a:rPr lang="en-US" dirty="0"/>
              <a:t>“Engineering practice is … the application of the physical and mathematical sciences …” </a:t>
            </a:r>
          </a:p>
          <a:p>
            <a:pPr marL="0" indent="0">
              <a:buNone/>
            </a:pPr>
            <a:endParaRPr lang="en-US" dirty="0"/>
          </a:p>
          <a:p>
            <a:pPr marL="0" indent="0">
              <a:buNone/>
            </a:pPr>
            <a:endParaRPr lang="en-US" dirty="0"/>
          </a:p>
          <a:p>
            <a:pPr marL="0" indent="0">
              <a:buNone/>
            </a:pPr>
            <a:endParaRPr lang="en-US" dirty="0"/>
          </a:p>
        </p:txBody>
      </p:sp>
      <p:sp>
        <p:nvSpPr>
          <p:cNvPr id="5" name="Slide Number Placeholder 4">
            <a:extLst>
              <a:ext uri="{FF2B5EF4-FFF2-40B4-BE49-F238E27FC236}">
                <a16:creationId xmlns:a16="http://schemas.microsoft.com/office/drawing/2014/main" id="{DFF34365-A85B-41A4-A9C3-DBDC07E6B05C}"/>
              </a:ext>
            </a:extLst>
          </p:cNvPr>
          <p:cNvSpPr>
            <a:spLocks noGrp="1"/>
          </p:cNvSpPr>
          <p:nvPr>
            <p:ph type="sldNum" sz="quarter" idx="12"/>
          </p:nvPr>
        </p:nvSpPr>
        <p:spPr/>
        <p:txBody>
          <a:bodyPr/>
          <a:lstStyle/>
          <a:p>
            <a:fld id="{0348FCB6-30EA-4FE5-9D7F-96FB5D3C7E63}" type="slidenum">
              <a:rPr lang="en-US" smtClean="0"/>
              <a:t>60</a:t>
            </a:fld>
            <a:endParaRPr lang="en-US"/>
          </a:p>
        </p:txBody>
      </p:sp>
      <p:pic>
        <p:nvPicPr>
          <p:cNvPr id="1028" name="Picture 4" descr="Bust of Cicero (1st-cent. BC) - Palazzo Nuovo - Musei Capitolini - Rome 2016.jpg">
            <a:extLst>
              <a:ext uri="{FF2B5EF4-FFF2-40B4-BE49-F238E27FC236}">
                <a16:creationId xmlns:a16="http://schemas.microsoft.com/office/drawing/2014/main" id="{8A3D8882-4CA2-4D70-98E2-4612E23C52D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18162" y="1930400"/>
            <a:ext cx="2587181" cy="388077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3EE351C-F2EC-4D10-93E1-2700116C927E}"/>
              </a:ext>
            </a:extLst>
          </p:cNvPr>
          <p:cNvSpPr txBox="1"/>
          <p:nvPr/>
        </p:nvSpPr>
        <p:spPr>
          <a:xfrm>
            <a:off x="8044774" y="1930400"/>
            <a:ext cx="3287949" cy="4247317"/>
          </a:xfrm>
          <a:prstGeom prst="rect">
            <a:avLst/>
          </a:prstGeom>
          <a:noFill/>
        </p:spPr>
        <p:txBody>
          <a:bodyPr wrap="square" rtlCol="0">
            <a:spAutoFit/>
          </a:bodyPr>
          <a:lstStyle/>
          <a:p>
            <a:r>
              <a:rPr lang="en-US" dirty="0"/>
              <a:t>True law is right reason in agreement with nature; it is of universal application, unchanging and everlasting….  We cannot be freed from its obligations by senate or people, and we need not look outside ourselves for an expounder or interpreter of it.   And there will not be different laws at Rome and at Athens, or different laws now and in the future….</a:t>
            </a:r>
          </a:p>
          <a:p>
            <a:endParaRPr lang="en-US" dirty="0"/>
          </a:p>
          <a:p>
            <a:r>
              <a:rPr lang="en-US" dirty="0"/>
              <a:t>Marcus Cicero</a:t>
            </a:r>
          </a:p>
        </p:txBody>
      </p:sp>
    </p:spTree>
    <p:extLst>
      <p:ext uri="{BB962C8B-B14F-4D97-AF65-F5344CB8AC3E}">
        <p14:creationId xmlns:p14="http://schemas.microsoft.com/office/powerpoint/2010/main" val="4278177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DA928-7865-270F-949B-57711787E81B}"/>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2DF35740-3B79-C87A-6B80-AC92E6465E30}"/>
              </a:ext>
            </a:extLst>
          </p:cNvPr>
          <p:cNvSpPr>
            <a:spLocks noGrp="1"/>
          </p:cNvSpPr>
          <p:nvPr>
            <p:ph type="subTitle" idx="1"/>
          </p:nvPr>
        </p:nvSpPr>
        <p:spPr>
          <a:xfrm>
            <a:off x="1507066" y="4708704"/>
            <a:ext cx="7766936" cy="1646302"/>
          </a:xfrm>
        </p:spPr>
        <p:txBody>
          <a:bodyPr>
            <a:noAutofit/>
          </a:bodyPr>
          <a:lstStyle/>
          <a:p>
            <a:r>
              <a:rPr lang="en-US" dirty="0"/>
              <a:t>Connecticut for Responsible Technology, October 8, 2026</a:t>
            </a:r>
          </a:p>
          <a:p>
            <a:r>
              <a:rPr lang="en-US" dirty="0">
                <a:solidFill>
                  <a:schemeClr val="tx1"/>
                </a:solidFill>
                <a:hlinkClick r:id="rId3"/>
              </a:rPr>
              <a:t>https://</a:t>
            </a:r>
            <a:r>
              <a:rPr lang="en-US" dirty="0" err="1">
                <a:solidFill>
                  <a:schemeClr val="tx1"/>
                </a:solidFill>
                <a:hlinkClick r:id="rId3"/>
              </a:rPr>
              <a:t>ceccarelli-pe.com</a:t>
            </a:r>
            <a:endParaRPr lang="en-US" dirty="0">
              <a:solidFill>
                <a:schemeClr val="tx1"/>
              </a:solidFill>
            </a:endParaRPr>
          </a:p>
          <a:p>
            <a:endParaRPr lang="en-US" dirty="0"/>
          </a:p>
          <a:p>
            <a:r>
              <a:rPr lang="en-US" dirty="0">
                <a:solidFill>
                  <a:srgbClr val="FFC000"/>
                </a:solidFill>
              </a:rPr>
              <a:t> Brian Ceccarelli, P.E.</a:t>
            </a:r>
          </a:p>
        </p:txBody>
      </p:sp>
      <p:pic>
        <p:nvPicPr>
          <p:cNvPr id="7" name="Picture 6">
            <a:extLst>
              <a:ext uri="{FF2B5EF4-FFF2-40B4-BE49-F238E27FC236}">
                <a16:creationId xmlns:a16="http://schemas.microsoft.com/office/drawing/2014/main" id="{FF7FB040-B3B0-7ADD-1946-0F4B6A86E5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507066" y="466184"/>
            <a:ext cx="2003425" cy="2003425"/>
          </a:xfrm>
          <a:prstGeom prst="rect">
            <a:avLst/>
          </a:prstGeom>
        </p:spPr>
      </p:pic>
      <p:sp>
        <p:nvSpPr>
          <p:cNvPr id="8" name="TextBox 7">
            <a:extLst>
              <a:ext uri="{FF2B5EF4-FFF2-40B4-BE49-F238E27FC236}">
                <a16:creationId xmlns:a16="http://schemas.microsoft.com/office/drawing/2014/main" id="{29CAF9A7-1CC9-89C2-13AF-A7E5E62DA568}"/>
              </a:ext>
            </a:extLst>
          </p:cNvPr>
          <p:cNvSpPr txBox="1"/>
          <p:nvPr/>
        </p:nvSpPr>
        <p:spPr>
          <a:xfrm>
            <a:off x="3717394" y="1052397"/>
            <a:ext cx="4757211" cy="830997"/>
          </a:xfrm>
          <a:prstGeom prst="rect">
            <a:avLst/>
          </a:prstGeom>
          <a:noFill/>
        </p:spPr>
        <p:txBody>
          <a:bodyPr wrap="square" rtlCol="0">
            <a:spAutoFit/>
          </a:bodyPr>
          <a:lstStyle/>
          <a:p>
            <a:r>
              <a:rPr lang="en-US" sz="4800" dirty="0"/>
              <a:t>Ceccarelli PE</a:t>
            </a:r>
          </a:p>
        </p:txBody>
      </p:sp>
      <p:sp>
        <p:nvSpPr>
          <p:cNvPr id="4" name="Title 1">
            <a:extLst>
              <a:ext uri="{FF2B5EF4-FFF2-40B4-BE49-F238E27FC236}">
                <a16:creationId xmlns:a16="http://schemas.microsoft.com/office/drawing/2014/main" id="{53735D74-0330-FC50-CFBA-360665DF628A}"/>
              </a:ext>
            </a:extLst>
          </p:cNvPr>
          <p:cNvSpPr>
            <a:spLocks noGrp="1"/>
          </p:cNvSpPr>
          <p:nvPr>
            <p:ph type="ctrTitle"/>
          </p:nvPr>
        </p:nvSpPr>
        <p:spPr>
          <a:xfrm>
            <a:off x="948266" y="2989805"/>
            <a:ext cx="8729134" cy="1132684"/>
          </a:xfrm>
          <a:noFill/>
        </p:spPr>
        <p:txBody>
          <a:bodyPr/>
          <a:lstStyle/>
          <a:p>
            <a:r>
              <a:rPr lang="en-US" dirty="0">
                <a:solidFill>
                  <a:schemeClr val="tx1"/>
                </a:solidFill>
              </a:rPr>
              <a:t>History of the Yellow Light</a:t>
            </a:r>
          </a:p>
        </p:txBody>
      </p:sp>
    </p:spTree>
    <p:extLst>
      <p:ext uri="{BB962C8B-B14F-4D97-AF65-F5344CB8AC3E}">
        <p14:creationId xmlns:p14="http://schemas.microsoft.com/office/powerpoint/2010/main" val="302408822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1718</TotalTime>
  <Words>1977</Words>
  <Application>Microsoft Office PowerPoint</Application>
  <PresentationFormat>Widescreen</PresentationFormat>
  <Paragraphs>280</Paragraphs>
  <Slides>61</Slides>
  <Notes>21</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61</vt:i4>
      </vt:variant>
    </vt:vector>
  </HeadingPairs>
  <TitlesOfParts>
    <vt:vector size="68" baseType="lpstr">
      <vt:lpstr>Arial</vt:lpstr>
      <vt:lpstr>Calibri</vt:lpstr>
      <vt:lpstr>Cambria Math</vt:lpstr>
      <vt:lpstr>Trebuchet MS</vt:lpstr>
      <vt:lpstr>Wingdings</vt:lpstr>
      <vt:lpstr>Wingdings 3</vt:lpstr>
      <vt:lpstr>Facet</vt:lpstr>
      <vt:lpstr>History of the Yellow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Engineering Practice Law</vt:lpstr>
      <vt:lpstr>History of the Yellow Light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Physics of the Yellow Change Interval</dc:title>
  <dc:creator>bceccarelli</dc:creator>
  <cp:lastModifiedBy>Brian Ceccarelli</cp:lastModifiedBy>
  <cp:revision>385</cp:revision>
  <cp:lastPrinted>2015-09-09T03:57:14Z</cp:lastPrinted>
  <dcterms:created xsi:type="dcterms:W3CDTF">2015-07-28T01:21:12Z</dcterms:created>
  <dcterms:modified xsi:type="dcterms:W3CDTF">2026-10-05T17:41:28Z</dcterms:modified>
</cp:coreProperties>
</file>